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3.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4.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5.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6.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7.xml" ContentType="application/vnd.openxmlformats-officedocument.presentationml.notesSlide+xml"/>
  <Override PartName="/ppt/ink/ink33.xml" ContentType="application/inkml+xml"/>
  <Override PartName="/ppt/ink/ink34.xml" ContentType="application/inkml+xml"/>
  <Override PartName="/ppt/notesSlides/notesSlide18.xml" ContentType="application/vnd.openxmlformats-officedocument.presentationml.notesSlide+xml"/>
  <Override PartName="/ppt/ink/ink35.xml" ContentType="application/inkml+xml"/>
  <Override PartName="/ppt/ink/ink36.xml" ContentType="application/inkml+xml"/>
  <Override PartName="/ppt/notesSlides/notesSlide19.xml" ContentType="application/vnd.openxmlformats-officedocument.presentationml.notesSlide+xml"/>
  <Override PartName="/ppt/ink/ink37.xml" ContentType="application/inkml+xml"/>
  <Override PartName="/ppt/ink/ink38.xml" ContentType="application/inkml+xml"/>
  <Override PartName="/ppt/notesSlides/notesSlide20.xml" ContentType="application/vnd.openxmlformats-officedocument.presentationml.notesSlide+xml"/>
  <Override PartName="/ppt/ink/ink39.xml" ContentType="application/inkml+xml"/>
  <Override PartName="/ppt/ink/ink40.xml" ContentType="application/inkml+xml"/>
  <Override PartName="/ppt/media/image35.jpg" ContentType="image/png"/>
  <Override PartName="/ppt/notesSlides/notesSlide21.xml" ContentType="application/vnd.openxmlformats-officedocument.presentationml.notesSlide+xml"/>
  <Override PartName="/ppt/ink/ink41.xml" ContentType="application/inkml+xml"/>
  <Override PartName="/ppt/ink/ink42.xml" ContentType="application/inkml+xml"/>
  <Override PartName="/ppt/notesSlides/notesSlide22.xml" ContentType="application/vnd.openxmlformats-officedocument.presentationml.notesSlide+xml"/>
  <Override PartName="/ppt/ink/ink43.xml" ContentType="application/inkml+xml"/>
  <Override PartName="/ppt/ink/ink44.xml" ContentType="application/inkml+xml"/>
  <Override PartName="/ppt/notesSlides/notesSlide23.xml" ContentType="application/vnd.openxmlformats-officedocument.presentationml.notesSlide+xml"/>
  <Override PartName="/ppt/ink/ink45.xml" ContentType="application/inkml+xml"/>
  <Override PartName="/ppt/ink/ink46.xml" ContentType="application/inkml+xml"/>
  <Override PartName="/ppt/notesSlides/notesSlide24.xml" ContentType="application/vnd.openxmlformats-officedocument.presentationml.notesSlide+xml"/>
  <Override PartName="/ppt/ink/ink47.xml" ContentType="application/inkml+xml"/>
  <Override PartName="/ppt/ink/ink48.xml" ContentType="application/inkml+xml"/>
  <Override PartName="/ppt/notesSlides/notesSlide25.xml" ContentType="application/vnd.openxmlformats-officedocument.presentationml.notesSlide+xml"/>
  <Override PartName="/ppt/ink/ink49.xml" ContentType="application/inkml+xml"/>
  <Override PartName="/ppt/ink/ink50.xml" ContentType="application/inkml+xml"/>
  <Override PartName="/ppt/notesSlides/notesSlide26.xml" ContentType="application/vnd.openxmlformats-officedocument.presentationml.notesSlide+xml"/>
  <Override PartName="/ppt/ink/ink51.xml" ContentType="application/inkml+xml"/>
  <Override PartName="/ppt/ink/ink52.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3358" r:id="rId3"/>
    <p:sldId id="3389" r:id="rId4"/>
    <p:sldId id="3392" r:id="rId5"/>
    <p:sldId id="3393" r:id="rId6"/>
    <p:sldId id="3394" r:id="rId7"/>
    <p:sldId id="3395" r:id="rId8"/>
    <p:sldId id="3071" r:id="rId9"/>
    <p:sldId id="3359" r:id="rId10"/>
    <p:sldId id="3360" r:id="rId11"/>
    <p:sldId id="3362" r:id="rId12"/>
    <p:sldId id="3363" r:id="rId13"/>
    <p:sldId id="3364" r:id="rId14"/>
    <p:sldId id="3365" r:id="rId15"/>
    <p:sldId id="3366" r:id="rId16"/>
    <p:sldId id="3367" r:id="rId17"/>
    <p:sldId id="3368" r:id="rId18"/>
    <p:sldId id="3369" r:id="rId19"/>
    <p:sldId id="3370" r:id="rId20"/>
    <p:sldId id="3371" r:id="rId21"/>
    <p:sldId id="3372" r:id="rId22"/>
    <p:sldId id="3373" r:id="rId23"/>
    <p:sldId id="3374" r:id="rId24"/>
    <p:sldId id="3377" r:id="rId25"/>
    <p:sldId id="3378" r:id="rId26"/>
    <p:sldId id="3379" r:id="rId27"/>
    <p:sldId id="3376" r:id="rId28"/>
    <p:sldId id="3381" r:id="rId29"/>
    <p:sldId id="3382" r:id="rId30"/>
    <p:sldId id="3375" r:id="rId31"/>
    <p:sldId id="3380" r:id="rId32"/>
    <p:sldId id="3383" r:id="rId33"/>
    <p:sldId id="3384" r:id="rId34"/>
    <p:sldId id="3385" r:id="rId35"/>
    <p:sldId id="3387" r:id="rId36"/>
    <p:sldId id="3386" r:id="rId37"/>
    <p:sldId id="3388" r:id="rId38"/>
    <p:sldId id="277" r:id="rId39"/>
    <p:sldId id="3390"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1" autoAdjust="0"/>
    <p:restoredTop sz="86082" autoAdjust="0"/>
  </p:normalViewPr>
  <p:slideViewPr>
    <p:cSldViewPr snapToGrid="0">
      <p:cViewPr varScale="1">
        <p:scale>
          <a:sx n="142" d="100"/>
          <a:sy n="142" d="100"/>
        </p:scale>
        <p:origin x="95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34.381"/>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1,'42'0,"1"1,-1 2,0 2,3 2,278 48,-265-43,1-3,0-3,0-2,16-4,-53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58.838"/>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1,'898'0,"-875"0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7:00.301"/>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47,'472'-1,"-190"-40,-250 36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7:02.007"/>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1 0,'471'1,"-213"15,44-16,-278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45"/>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4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45"/>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4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35.566"/>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0,'52'13,"2"-3,-1-3,1-1,1-3,-1-3,32-4,4 3,-89 1,28-1,-1 1,1 1,-1 2,1 1,25 7,218 50,-251-58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45"/>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4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45"/>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4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45"/>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37.197"/>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0 175,'41'-21,"-33"19,277-84,-202 62,-59 15,0 2,1 0,-1 2,1 1,24-1,49 3,-80-1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4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58.838"/>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1,'898'0,"-875"0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7:00.301"/>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0 47,'472'-1,"-190"-40,-250 36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6T08:48:49.25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7:02.007"/>
    </inkml:context>
    <inkml:brush xml:id="br0">
      <inkml:brushProperty name="width" value="0.4" units="cm"/>
      <inkml:brushProperty name="height" value="0.8" units="cm"/>
      <inkml:brushProperty name="color" value="#D9AEFF"/>
      <inkml:brushProperty name="tip" value="rectangle"/>
      <inkml:brushProperty name="rasterOp" value="maskPen"/>
      <inkml:brushProperty name="ignorePressure" value="1"/>
    </inkml:brush>
  </inkml:definitions>
  <inkml:trace contextRef="#ctx0" brushRef="#br0">1 0,'471'1,"-213"15,44-16,-278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34.381"/>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1,'42'0,"1"1,-1 2,0 2,3 2,278 48,-265-43,1-3,0-3,0-2,16-4,-53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35.566"/>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0,'52'13,"2"-3,-1-3,1-1,1-3,-1-3,32-4,4 3,-89 1,28-1,-1 1,1 1,-1 2,1 1,25 7,218 50,-251-58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0T14:26:37.197"/>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0 175,'41'-21,"-33"19,277-84,-202 62,-59 15,0 2,1 0,-1 2,1 1,24-1,49 3,-80-1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31611-E28E-430F-B160-34D703FF88B3}" type="datetimeFigureOut">
              <a:rPr lang="zh-CN" altLang="en-US" smtClean="0"/>
              <a:t>2023/3/28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BA5EA-53B2-46FE-A878-EBAF0FCF0BAF}" type="slidenum">
              <a:rPr lang="zh-CN" altLang="en-US" smtClean="0"/>
              <a:t>‹#›</a:t>
            </a:fld>
            <a:endParaRPr lang="zh-CN" altLang="en-US"/>
          </a:p>
        </p:txBody>
      </p:sp>
    </p:spTree>
    <p:extLst>
      <p:ext uri="{BB962C8B-B14F-4D97-AF65-F5344CB8AC3E}">
        <p14:creationId xmlns:p14="http://schemas.microsoft.com/office/powerpoint/2010/main" val="2543583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t>2</a:t>
            </a:fld>
            <a:endParaRPr lang="zh-TW" altLang="en-US"/>
          </a:p>
        </p:txBody>
      </p:sp>
      <p:sp>
        <p:nvSpPr>
          <p:cNvPr id="5" name="页脚占位符 4">
            <a:extLst>
              <a:ext uri="{FF2B5EF4-FFF2-40B4-BE49-F238E27FC236}">
                <a16:creationId xmlns:a16="http://schemas.microsoft.com/office/drawing/2014/main" id="{1B44308E-43BF-434B-8ED2-54FAED70CF53}"/>
              </a:ext>
            </a:extLst>
          </p:cNvPr>
          <p:cNvSpPr>
            <a:spLocks noGrp="1"/>
          </p:cNvSpPr>
          <p:nvPr>
            <p:ph type="ftr" sz="quarter" idx="4"/>
          </p:nvPr>
        </p:nvSpPr>
        <p:spPr/>
        <p:txBody>
          <a:bodyPr/>
          <a:lstStyle/>
          <a:p>
            <a:r>
              <a:rPr lang="en-US" altLang="zh-TW"/>
              <a:t>XXX</a:t>
            </a:r>
            <a:endParaRPr lang="zh-TW" altLang="en-US"/>
          </a:p>
        </p:txBody>
      </p:sp>
    </p:spTree>
    <p:extLst>
      <p:ext uri="{BB962C8B-B14F-4D97-AF65-F5344CB8AC3E}">
        <p14:creationId xmlns:p14="http://schemas.microsoft.com/office/powerpoint/2010/main" val="3033032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Basic RNN-based encoder-decoder architecture. The final hidden state of the encoder RNN</a:t>
            </a:r>
          </a:p>
          <a:p>
            <a:r>
              <a:rPr lang="en-US" altLang="zh-CN" sz="1200" b="0" i="0" u="none" strike="noStrike" kern="1200" baseline="0" dirty="0">
                <a:solidFill>
                  <a:schemeClr val="tx1"/>
                </a:solidFill>
                <a:latin typeface="+mn-lt"/>
                <a:ea typeface="+mn-ea"/>
                <a:cs typeface="+mn-cs"/>
              </a:rPr>
              <a:t>serves as the context for the decoder in its role as h0 in the decoder RNN.</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11</a:t>
            </a:fld>
            <a:endParaRPr lang="zh-CN" altLang="en-US"/>
          </a:p>
        </p:txBody>
      </p:sp>
    </p:spTree>
    <p:extLst>
      <p:ext uri="{BB962C8B-B14F-4D97-AF65-F5344CB8AC3E}">
        <p14:creationId xmlns:p14="http://schemas.microsoft.com/office/powerpoint/2010/main" val="818576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sz="1200" b="0" i="0" u="none" strike="noStrike" kern="1200" baseline="0" dirty="0">
                <a:solidFill>
                  <a:schemeClr val="tx1"/>
                </a:solidFill>
                <a:latin typeface="+mn-lt"/>
                <a:ea typeface="+mn-ea"/>
                <a:cs typeface="+mn-cs"/>
              </a:rPr>
              <a:t>we’ll need a </a:t>
            </a:r>
            <a:r>
              <a:rPr lang="en-US" altLang="zh-CN" sz="1200" b="0" i="0" u="none" strike="noStrike" kern="1200" baseline="0" dirty="0">
                <a:solidFill>
                  <a:schemeClr val="tx1"/>
                </a:solidFill>
                <a:latin typeface="+mn-lt"/>
                <a:ea typeface="+mn-ea"/>
                <a:cs typeface="+mn-cs"/>
              </a:rPr>
              <a:t>mechanism that can take the entire encoder context into account, that dynamically</a:t>
            </a:r>
          </a:p>
          <a:p>
            <a:r>
              <a:rPr lang="en-US" altLang="zh-CN" sz="1200" b="0" i="0" u="none" strike="noStrike" kern="1200" baseline="0" dirty="0">
                <a:solidFill>
                  <a:schemeClr val="tx1"/>
                </a:solidFill>
                <a:latin typeface="+mn-lt"/>
                <a:ea typeface="+mn-ea"/>
                <a:cs typeface="+mn-cs"/>
              </a:rPr>
              <a:t>updates during the course of decoding, and that can be embodied in a fixed-size</a:t>
            </a:r>
          </a:p>
          <a:p>
            <a:r>
              <a:rPr lang="en-US" altLang="zh-CN" sz="1200" b="0" i="0" u="none" strike="noStrike" kern="1200" baseline="0" dirty="0">
                <a:solidFill>
                  <a:schemeClr val="tx1"/>
                </a:solidFill>
                <a:latin typeface="+mn-lt"/>
                <a:ea typeface="+mn-ea"/>
                <a:cs typeface="+mn-cs"/>
              </a:rPr>
              <a:t>attention vector. Taken together, we’ll refer such an approach as an attention mechanism.</a:t>
            </a:r>
            <a:endParaRPr lang="en-CA" altLang="zh-CN"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12</a:t>
            </a:fld>
            <a:endParaRPr lang="zh-CN" altLang="en-US"/>
          </a:p>
        </p:txBody>
      </p:sp>
    </p:spTree>
    <p:extLst>
      <p:ext uri="{BB962C8B-B14F-4D97-AF65-F5344CB8AC3E}">
        <p14:creationId xmlns:p14="http://schemas.microsoft.com/office/powerpoint/2010/main" val="2248003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Replace the static context vector with one that is dynamically derived from the encoder hidden states at each point during decoding</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13</a:t>
            </a:fld>
            <a:endParaRPr lang="zh-CN" altLang="en-US"/>
          </a:p>
        </p:txBody>
      </p:sp>
    </p:spTree>
    <p:extLst>
      <p:ext uri="{BB962C8B-B14F-4D97-AF65-F5344CB8AC3E}">
        <p14:creationId xmlns:p14="http://schemas.microsoft.com/office/powerpoint/2010/main" val="26391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The first step in computing </a:t>
            </a:r>
            <a:r>
              <a:rPr lang="en-US" altLang="zh-CN" sz="1200" b="0" i="0" u="none" strike="noStrike" kern="1200" baseline="0" dirty="0" err="1">
                <a:solidFill>
                  <a:schemeClr val="tx1"/>
                </a:solidFill>
                <a:latin typeface="+mn-lt"/>
                <a:ea typeface="+mn-ea"/>
                <a:cs typeface="+mn-cs"/>
              </a:rPr>
              <a:t>c_i</a:t>
            </a:r>
            <a:r>
              <a:rPr lang="en-US" altLang="zh-CN" sz="1200" b="0" i="0" u="none" strike="noStrike" kern="1200" baseline="0" dirty="0">
                <a:solidFill>
                  <a:schemeClr val="tx1"/>
                </a:solidFill>
                <a:latin typeface="+mn-lt"/>
                <a:ea typeface="+mn-ea"/>
                <a:cs typeface="+mn-cs"/>
              </a:rPr>
              <a:t> is to compute a vector of scores that capture the</a:t>
            </a:r>
          </a:p>
          <a:p>
            <a:r>
              <a:rPr lang="en-US" altLang="zh-CN" sz="1200" b="0" i="0" u="none" strike="noStrike" kern="1200" baseline="0" dirty="0">
                <a:solidFill>
                  <a:schemeClr val="tx1"/>
                </a:solidFill>
                <a:latin typeface="+mn-lt"/>
                <a:ea typeface="+mn-ea"/>
                <a:cs typeface="+mn-cs"/>
              </a:rPr>
              <a:t>relevance of each encoder hidden state to the decoder state captured in </a:t>
            </a:r>
            <a:r>
              <a:rPr lang="en-US" altLang="zh-CN" sz="1200" b="0" i="0" u="none" strike="noStrike" kern="1200" baseline="0" dirty="0" err="1">
                <a:solidFill>
                  <a:schemeClr val="tx1"/>
                </a:solidFill>
                <a:latin typeface="+mn-lt"/>
                <a:ea typeface="+mn-ea"/>
                <a:cs typeface="+mn-cs"/>
              </a:rPr>
              <a:t>hdi</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For now, let’s assume that this score provides us with a measure of how similar</a:t>
            </a:r>
          </a:p>
          <a:p>
            <a:r>
              <a:rPr lang="en-US" altLang="zh-CN" sz="1200" b="0" i="0" u="none" strike="noStrike" kern="1200" baseline="0" dirty="0">
                <a:solidFill>
                  <a:schemeClr val="tx1"/>
                </a:solidFill>
                <a:latin typeface="+mn-lt"/>
                <a:ea typeface="+mn-ea"/>
                <a:cs typeface="+mn-cs"/>
              </a:rPr>
              <a:t>the decoder hidden state is to each encoder hidden state</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By introducing </a:t>
            </a:r>
            <a:r>
              <a:rPr lang="en-US" altLang="zh-CN" sz="1200" b="0" i="0" u="none" strike="noStrike" kern="1200" baseline="0" dirty="0" err="1">
                <a:solidFill>
                  <a:schemeClr val="tx1"/>
                </a:solidFill>
                <a:latin typeface="+mn-lt"/>
                <a:ea typeface="+mn-ea"/>
                <a:cs typeface="+mn-cs"/>
              </a:rPr>
              <a:t>Ws</a:t>
            </a:r>
            <a:r>
              <a:rPr lang="en-US" altLang="zh-CN" sz="1200" b="0" i="0" u="none" strike="noStrike" kern="1200" baseline="0" dirty="0">
                <a:solidFill>
                  <a:schemeClr val="tx1"/>
                </a:solidFill>
                <a:latin typeface="+mn-lt"/>
                <a:ea typeface="+mn-ea"/>
                <a:cs typeface="+mn-cs"/>
              </a:rPr>
              <a:t> to the score, we are giving the network the ability to learn which</a:t>
            </a:r>
          </a:p>
          <a:p>
            <a:r>
              <a:rPr lang="en-US" altLang="zh-CN" sz="1200" b="0" i="0" u="none" strike="noStrike" kern="1200" baseline="0" dirty="0">
                <a:solidFill>
                  <a:schemeClr val="tx1"/>
                </a:solidFill>
                <a:latin typeface="+mn-lt"/>
                <a:ea typeface="+mn-ea"/>
                <a:cs typeface="+mn-cs"/>
              </a:rPr>
              <a:t>aspects of similarity between the decoder and encoder states are important to the</a:t>
            </a:r>
          </a:p>
          <a:p>
            <a:r>
              <a:rPr lang="en-CA" altLang="zh-CN" sz="1200" b="0" i="0" u="none" strike="noStrike" kern="1200" baseline="0" dirty="0">
                <a:solidFill>
                  <a:schemeClr val="tx1"/>
                </a:solidFill>
                <a:latin typeface="+mn-lt"/>
                <a:ea typeface="+mn-ea"/>
                <a:cs typeface="+mn-cs"/>
              </a:rPr>
              <a:t>current application.</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14</a:t>
            </a:fld>
            <a:endParaRPr lang="zh-CN" altLang="en-US"/>
          </a:p>
        </p:txBody>
      </p:sp>
    </p:spTree>
    <p:extLst>
      <p:ext uri="{BB962C8B-B14F-4D97-AF65-F5344CB8AC3E}">
        <p14:creationId xmlns:p14="http://schemas.microsoft.com/office/powerpoint/2010/main" val="3858786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To make use of these scores, we’ll next normalize them with a </a:t>
            </a:r>
            <a:r>
              <a:rPr lang="en-US" altLang="zh-CN" sz="1200" b="0" i="0" u="none" strike="noStrike" kern="1200" baseline="0" dirty="0" err="1">
                <a:solidFill>
                  <a:schemeClr val="tx1"/>
                </a:solidFill>
                <a:latin typeface="+mn-lt"/>
                <a:ea typeface="+mn-ea"/>
                <a:cs typeface="+mn-cs"/>
              </a:rPr>
              <a:t>softmax</a:t>
            </a:r>
            <a:r>
              <a:rPr lang="en-US" altLang="zh-CN" sz="1200" b="0" i="0" u="none" strike="noStrike" kern="1200" baseline="0" dirty="0">
                <a:solidFill>
                  <a:schemeClr val="tx1"/>
                </a:solidFill>
                <a:latin typeface="+mn-lt"/>
                <a:ea typeface="+mn-ea"/>
                <a:cs typeface="+mn-cs"/>
              </a:rPr>
              <a:t> to create</a:t>
            </a:r>
          </a:p>
          <a:p>
            <a:r>
              <a:rPr lang="en-US" altLang="zh-CN" sz="1200" b="0" i="0" u="none" strike="noStrike" kern="1200" baseline="0" dirty="0">
                <a:solidFill>
                  <a:schemeClr val="tx1"/>
                </a:solidFill>
                <a:latin typeface="+mn-lt"/>
                <a:ea typeface="+mn-ea"/>
                <a:cs typeface="+mn-cs"/>
              </a:rPr>
              <a:t>a vector of weights, ai j, that tells us the proportional relevance of each encoder</a:t>
            </a:r>
          </a:p>
          <a:p>
            <a:r>
              <a:rPr lang="en-US" altLang="zh-CN" sz="1200" b="0" i="0" u="none" strike="noStrike" kern="1200" baseline="0" dirty="0">
                <a:solidFill>
                  <a:schemeClr val="tx1"/>
                </a:solidFill>
                <a:latin typeface="+mn-lt"/>
                <a:ea typeface="+mn-ea"/>
                <a:cs typeface="+mn-cs"/>
              </a:rPr>
              <a:t>hidden state j to the current decoder state, </a:t>
            </a:r>
            <a:r>
              <a:rPr lang="en-US" altLang="zh-CN" sz="1200" b="0" i="0" u="none" strike="noStrike" kern="1200" baseline="0" dirty="0" err="1">
                <a:solidFill>
                  <a:schemeClr val="tx1"/>
                </a:solidFill>
                <a:latin typeface="+mn-lt"/>
                <a:ea typeface="+mn-ea"/>
                <a:cs typeface="+mn-cs"/>
              </a:rPr>
              <a:t>i</a:t>
            </a:r>
            <a:r>
              <a:rPr lang="en-US" altLang="zh-CN" sz="1200" b="0" i="0" u="none" strike="noStrike" kern="1200" baseline="0" dirty="0">
                <a:solidFill>
                  <a:schemeClr val="tx1"/>
                </a:solidFill>
                <a:latin typeface="+mn-lt"/>
                <a:ea typeface="+mn-ea"/>
                <a:cs typeface="+mn-cs"/>
              </a:rPr>
              <a:t>.</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Finally, given the distribution in a, we can compute a fixed-length context vector for</a:t>
            </a:r>
          </a:p>
          <a:p>
            <a:r>
              <a:rPr lang="en-US" altLang="zh-CN" sz="1200" b="0" i="0" u="none" strike="noStrike" kern="1200" baseline="0" dirty="0">
                <a:solidFill>
                  <a:schemeClr val="tx1"/>
                </a:solidFill>
                <a:latin typeface="+mn-lt"/>
                <a:ea typeface="+mn-ea"/>
                <a:cs typeface="+mn-cs"/>
              </a:rPr>
              <a:t>the current decoder state by taking a weighted average over all the encoder hidden</a:t>
            </a:r>
          </a:p>
          <a:p>
            <a:r>
              <a:rPr lang="en-CA" altLang="zh-CN" sz="1200" b="0" i="0" u="none" strike="noStrike" kern="1200" baseline="0" dirty="0">
                <a:solidFill>
                  <a:schemeClr val="tx1"/>
                </a:solidFill>
                <a:latin typeface="+mn-lt"/>
                <a:ea typeface="+mn-ea"/>
                <a:cs typeface="+mn-cs"/>
              </a:rPr>
              <a:t>states.</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15</a:t>
            </a:fld>
            <a:endParaRPr lang="zh-CN" altLang="en-US"/>
          </a:p>
        </p:txBody>
      </p:sp>
    </p:spTree>
    <p:extLst>
      <p:ext uri="{BB962C8B-B14F-4D97-AF65-F5344CB8AC3E}">
        <p14:creationId xmlns:p14="http://schemas.microsoft.com/office/powerpoint/2010/main" val="447532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To make use of these scores, we’ll next normalize them with a </a:t>
            </a:r>
            <a:r>
              <a:rPr lang="en-US" altLang="zh-CN" sz="1200" b="0" i="0" u="none" strike="noStrike" kern="1200" baseline="0" dirty="0" err="1">
                <a:solidFill>
                  <a:schemeClr val="tx1"/>
                </a:solidFill>
                <a:latin typeface="+mn-lt"/>
                <a:ea typeface="+mn-ea"/>
                <a:cs typeface="+mn-cs"/>
              </a:rPr>
              <a:t>softmax</a:t>
            </a:r>
            <a:r>
              <a:rPr lang="en-US" altLang="zh-CN" sz="1200" b="0" i="0" u="none" strike="noStrike" kern="1200" baseline="0" dirty="0">
                <a:solidFill>
                  <a:schemeClr val="tx1"/>
                </a:solidFill>
                <a:latin typeface="+mn-lt"/>
                <a:ea typeface="+mn-ea"/>
                <a:cs typeface="+mn-cs"/>
              </a:rPr>
              <a:t> to create</a:t>
            </a:r>
          </a:p>
          <a:p>
            <a:r>
              <a:rPr lang="en-US" altLang="zh-CN" sz="1200" b="0" i="0" u="none" strike="noStrike" kern="1200" baseline="0" dirty="0">
                <a:solidFill>
                  <a:schemeClr val="tx1"/>
                </a:solidFill>
                <a:latin typeface="+mn-lt"/>
                <a:ea typeface="+mn-ea"/>
                <a:cs typeface="+mn-cs"/>
              </a:rPr>
              <a:t>a vector of weights, ai j, that tells us the proportional relevance of each encoder</a:t>
            </a:r>
          </a:p>
          <a:p>
            <a:r>
              <a:rPr lang="en-US" altLang="zh-CN" sz="1200" b="0" i="0" u="none" strike="noStrike" kern="1200" baseline="0" dirty="0">
                <a:solidFill>
                  <a:schemeClr val="tx1"/>
                </a:solidFill>
                <a:latin typeface="+mn-lt"/>
                <a:ea typeface="+mn-ea"/>
                <a:cs typeface="+mn-cs"/>
              </a:rPr>
              <a:t>hidden state j to the current decoder state, </a:t>
            </a:r>
            <a:r>
              <a:rPr lang="en-US" altLang="zh-CN" sz="1200" b="0" i="0" u="none" strike="noStrike" kern="1200" baseline="0" dirty="0" err="1">
                <a:solidFill>
                  <a:schemeClr val="tx1"/>
                </a:solidFill>
                <a:latin typeface="+mn-lt"/>
                <a:ea typeface="+mn-ea"/>
                <a:cs typeface="+mn-cs"/>
              </a:rPr>
              <a:t>i</a:t>
            </a:r>
            <a:r>
              <a:rPr lang="en-US" altLang="zh-CN" sz="1200" b="0" i="0" u="none" strike="noStrike" kern="1200" baseline="0" dirty="0">
                <a:solidFill>
                  <a:schemeClr val="tx1"/>
                </a:solidFill>
                <a:latin typeface="+mn-lt"/>
                <a:ea typeface="+mn-ea"/>
                <a:cs typeface="+mn-cs"/>
              </a:rPr>
              <a:t>.</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Finally, given the distribution in a, we can compute a fixed-length context vector for</a:t>
            </a:r>
          </a:p>
          <a:p>
            <a:r>
              <a:rPr lang="en-US" altLang="zh-CN" sz="1200" b="0" i="0" u="none" strike="noStrike" kern="1200" baseline="0" dirty="0">
                <a:solidFill>
                  <a:schemeClr val="tx1"/>
                </a:solidFill>
                <a:latin typeface="+mn-lt"/>
                <a:ea typeface="+mn-ea"/>
                <a:cs typeface="+mn-cs"/>
              </a:rPr>
              <a:t>the current decoder state by taking a weighted average over all the encoder hidden</a:t>
            </a:r>
          </a:p>
          <a:p>
            <a:r>
              <a:rPr lang="en-CA" altLang="zh-CN" sz="1200" b="0" i="0" u="none" strike="noStrike" kern="1200" baseline="0" dirty="0">
                <a:solidFill>
                  <a:schemeClr val="tx1"/>
                </a:solidFill>
                <a:latin typeface="+mn-lt"/>
                <a:ea typeface="+mn-ea"/>
                <a:cs typeface="+mn-cs"/>
              </a:rPr>
              <a:t>states.</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16</a:t>
            </a:fld>
            <a:endParaRPr lang="zh-CN" altLang="en-US"/>
          </a:p>
        </p:txBody>
      </p:sp>
    </p:spTree>
    <p:extLst>
      <p:ext uri="{BB962C8B-B14F-4D97-AF65-F5344CB8AC3E}">
        <p14:creationId xmlns:p14="http://schemas.microsoft.com/office/powerpoint/2010/main" val="1532701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Image tensor is usually denoted by a (B, C, H, W) dimensionality, </a:t>
            </a:r>
          </a:p>
          <a:p>
            <a:r>
              <a:rPr lang="en-US" altLang="zh-CN" sz="1200" b="0" i="0" u="none" strike="noStrike" kern="1200" baseline="0" dirty="0">
                <a:solidFill>
                  <a:schemeClr val="tx1"/>
                </a:solidFill>
                <a:latin typeface="+mn-lt"/>
                <a:ea typeface="+mn-ea"/>
                <a:cs typeface="+mn-cs"/>
              </a:rPr>
              <a:t>where B refers to the batch size, C refers to the channels, and the H, W refers to the spatial dimensions of the feature maps (H represents the height and W represents the width).</a:t>
            </a:r>
          </a:p>
          <a:p>
            <a:endParaRPr lang="en-US" altLang="zh-CN" sz="1200" b="0" i="0" u="none" strike="noStrike" kern="1200" baseline="0" dirty="0">
              <a:solidFill>
                <a:schemeClr val="tx1"/>
              </a:solidFill>
              <a:latin typeface="+mn-lt"/>
              <a:ea typeface="+mn-ea"/>
              <a:cs typeface="+mn-cs"/>
            </a:endParaRPr>
          </a:p>
          <a:p>
            <a:r>
              <a:rPr lang="en-US" altLang="zh-CN" b="0" i="0" dirty="0">
                <a:solidFill>
                  <a:srgbClr val="333333"/>
                </a:solidFill>
                <a:effectLst/>
                <a:latin typeface="Poppins" panose="00000500000000000000" pitchFamily="2" charset="0"/>
              </a:rPr>
              <a:t>The channels are the result of the convolutional filters deriving different features from the input. </a:t>
            </a:r>
          </a:p>
          <a:p>
            <a:r>
              <a:rPr lang="en-US" altLang="zh-CN" b="0" i="0" dirty="0">
                <a:solidFill>
                  <a:srgbClr val="333333"/>
                </a:solidFill>
                <a:effectLst/>
                <a:latin typeface="Poppins" panose="00000500000000000000" pitchFamily="2" charset="0"/>
              </a:rPr>
              <a:t>However, the channels might not have the same representative importance. </a:t>
            </a:r>
          </a:p>
          <a:p>
            <a:r>
              <a:rPr lang="en-US" altLang="zh-CN" b="0" i="0" dirty="0">
                <a:solidFill>
                  <a:srgbClr val="333333"/>
                </a:solidFill>
                <a:effectLst/>
                <a:latin typeface="Poppins" panose="00000500000000000000" pitchFamily="2" charset="0"/>
              </a:rPr>
              <a:t>As some channels might be more important than others, it makes sense to apply a weight to the channels based on their importance before propagating to the next layer.</a:t>
            </a:r>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17</a:t>
            </a:fld>
            <a:endParaRPr lang="zh-CN" altLang="en-US"/>
          </a:p>
        </p:txBody>
      </p:sp>
    </p:spTree>
    <p:extLst>
      <p:ext uri="{BB962C8B-B14F-4D97-AF65-F5344CB8AC3E}">
        <p14:creationId xmlns:p14="http://schemas.microsoft.com/office/powerpoint/2010/main" val="80173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Image tensor is usually denoted by a (B, C, H, W) dimensionality, </a:t>
            </a:r>
          </a:p>
          <a:p>
            <a:r>
              <a:rPr lang="en-US" altLang="zh-CN" sz="1200" b="0" i="0" u="none" strike="noStrike" kern="1200" baseline="0" dirty="0">
                <a:solidFill>
                  <a:schemeClr val="tx1"/>
                </a:solidFill>
                <a:latin typeface="+mn-lt"/>
                <a:ea typeface="+mn-ea"/>
                <a:cs typeface="+mn-cs"/>
              </a:rPr>
              <a:t>where B refers to the batch size, C refers to the channels, and the H, W refers to the spatial dimensions of the feature maps (H represents the height and W represents the width).</a:t>
            </a:r>
          </a:p>
          <a:p>
            <a:endParaRPr lang="en-US" altLang="zh-CN" sz="1200" b="0" i="0" u="none" strike="noStrike" kern="1200" baseline="0" dirty="0">
              <a:solidFill>
                <a:schemeClr val="tx1"/>
              </a:solidFill>
              <a:latin typeface="+mn-lt"/>
              <a:ea typeface="+mn-ea"/>
              <a:cs typeface="+mn-cs"/>
            </a:endParaRPr>
          </a:p>
          <a:p>
            <a:r>
              <a:rPr lang="en-US" altLang="zh-CN" b="0" i="0" dirty="0">
                <a:solidFill>
                  <a:srgbClr val="333333"/>
                </a:solidFill>
                <a:effectLst/>
                <a:latin typeface="Poppins" panose="00000500000000000000" pitchFamily="2" charset="0"/>
              </a:rPr>
              <a:t>The channels are the result of the convolutional filters deriving different features from the input. </a:t>
            </a:r>
          </a:p>
          <a:p>
            <a:r>
              <a:rPr lang="en-US" altLang="zh-CN" b="0" i="0" dirty="0">
                <a:solidFill>
                  <a:srgbClr val="333333"/>
                </a:solidFill>
                <a:effectLst/>
                <a:latin typeface="Poppins" panose="00000500000000000000" pitchFamily="2" charset="0"/>
              </a:rPr>
              <a:t>However, the channels might not have the same representative importance. </a:t>
            </a:r>
          </a:p>
          <a:p>
            <a:r>
              <a:rPr lang="en-US" altLang="zh-CN" b="0" i="0" dirty="0">
                <a:solidFill>
                  <a:srgbClr val="333333"/>
                </a:solidFill>
                <a:effectLst/>
                <a:latin typeface="Poppins" panose="00000500000000000000" pitchFamily="2" charset="0"/>
              </a:rPr>
              <a:t>As some channels might be more important than others, it makes sense to apply a weight to the channels based on their importance before propagating to the next layer.</a:t>
            </a:r>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18</a:t>
            </a:fld>
            <a:endParaRPr lang="zh-CN" altLang="en-US"/>
          </a:p>
        </p:txBody>
      </p:sp>
    </p:spTree>
    <p:extLst>
      <p:ext uri="{BB962C8B-B14F-4D97-AF65-F5344CB8AC3E}">
        <p14:creationId xmlns:p14="http://schemas.microsoft.com/office/powerpoint/2010/main" val="2790610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19</a:t>
            </a:fld>
            <a:endParaRPr lang="zh-CN" altLang="en-US"/>
          </a:p>
        </p:txBody>
      </p:sp>
    </p:spTree>
    <p:extLst>
      <p:ext uri="{BB962C8B-B14F-4D97-AF65-F5344CB8AC3E}">
        <p14:creationId xmlns:p14="http://schemas.microsoft.com/office/powerpoint/2010/main" val="3179841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20</a:t>
            </a:fld>
            <a:endParaRPr lang="zh-CN" altLang="en-US"/>
          </a:p>
        </p:txBody>
      </p:sp>
    </p:spTree>
    <p:extLst>
      <p:ext uri="{BB962C8B-B14F-4D97-AF65-F5344CB8AC3E}">
        <p14:creationId xmlns:p14="http://schemas.microsoft.com/office/powerpoint/2010/main" val="3454687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that are capable of generating</a:t>
            </a:r>
          </a:p>
          <a:p>
            <a:r>
              <a:rPr lang="en-US" altLang="zh-CN" sz="1200" b="0" i="0" u="none" strike="noStrike" kern="1200" baseline="0" dirty="0">
                <a:solidFill>
                  <a:schemeClr val="tx1"/>
                </a:solidFill>
                <a:latin typeface="+mn-lt"/>
                <a:ea typeface="+mn-ea"/>
                <a:cs typeface="+mn-cs"/>
              </a:rPr>
              <a:t>contextually appropriate, arbitrary length, output sequences. Encoder-decoder networks</a:t>
            </a:r>
          </a:p>
          <a:p>
            <a:r>
              <a:rPr lang="en-US" altLang="zh-CN" sz="1200" b="0" i="0" u="none" strike="noStrike" kern="1200" baseline="0" dirty="0">
                <a:solidFill>
                  <a:schemeClr val="tx1"/>
                </a:solidFill>
                <a:latin typeface="+mn-lt"/>
                <a:ea typeface="+mn-ea"/>
                <a:cs typeface="+mn-cs"/>
              </a:rPr>
              <a:t>have been applied to a very wide range of applications including machine</a:t>
            </a:r>
          </a:p>
          <a:p>
            <a:r>
              <a:rPr lang="en-US" altLang="zh-CN" sz="1200" b="0" i="0" u="none" strike="noStrike" kern="1200" baseline="0" dirty="0">
                <a:solidFill>
                  <a:schemeClr val="tx1"/>
                </a:solidFill>
                <a:latin typeface="+mn-lt"/>
                <a:ea typeface="+mn-ea"/>
                <a:cs typeface="+mn-cs"/>
              </a:rPr>
              <a:t>translation, summarization, question answering, and dialogue modeling.</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3</a:t>
            </a:fld>
            <a:endParaRPr lang="zh-CN" altLang="en-US"/>
          </a:p>
        </p:txBody>
      </p:sp>
    </p:spTree>
    <p:extLst>
      <p:ext uri="{BB962C8B-B14F-4D97-AF65-F5344CB8AC3E}">
        <p14:creationId xmlns:p14="http://schemas.microsoft.com/office/powerpoint/2010/main" val="2064814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21</a:t>
            </a:fld>
            <a:endParaRPr lang="zh-CN" altLang="en-US"/>
          </a:p>
        </p:txBody>
      </p:sp>
    </p:spTree>
    <p:extLst>
      <p:ext uri="{BB962C8B-B14F-4D97-AF65-F5344CB8AC3E}">
        <p14:creationId xmlns:p14="http://schemas.microsoft.com/office/powerpoint/2010/main" val="2441185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22</a:t>
            </a:fld>
            <a:endParaRPr lang="zh-CN" altLang="en-US"/>
          </a:p>
        </p:txBody>
      </p:sp>
    </p:spTree>
    <p:extLst>
      <p:ext uri="{BB962C8B-B14F-4D97-AF65-F5344CB8AC3E}">
        <p14:creationId xmlns:p14="http://schemas.microsoft.com/office/powerpoint/2010/main" val="289171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23</a:t>
            </a:fld>
            <a:endParaRPr lang="zh-CN" altLang="en-US"/>
          </a:p>
        </p:txBody>
      </p:sp>
    </p:spTree>
    <p:extLst>
      <p:ext uri="{BB962C8B-B14F-4D97-AF65-F5344CB8AC3E}">
        <p14:creationId xmlns:p14="http://schemas.microsoft.com/office/powerpoint/2010/main" val="917617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As the model processes each word (each position in the input sequence), self attention allows it to look at other positions in the input sequence for clues that can help lead to a better encoding for this word.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If you’re familiar with RNNs, think of how maintaining a hidden state allows an RNN to incorporate its representation of previous words/vectors it has processed with the current one it’s processing. Self-attention is the method the Transformer uses to bake the “understanding” of other relevant words into the one we’re currently processing.</a:t>
            </a:r>
          </a:p>
          <a:p>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first step</a:t>
            </a:r>
            <a:r>
              <a:rPr lang="en-US" altLang="zh-CN" sz="1200" b="0" i="0" kern="1200" dirty="0">
                <a:solidFill>
                  <a:schemeClr val="tx1"/>
                </a:solidFill>
                <a:effectLst/>
                <a:latin typeface="+mn-lt"/>
                <a:ea typeface="+mn-ea"/>
                <a:cs typeface="+mn-cs"/>
              </a:rPr>
              <a:t> in calculating self-attention is to create three vectors from each of the encoder’s input vectors (in this case, the embedding of each word). So for each word, we create a Query vector, a Key vector, and a Value vector. These vectors are created by multiplying the embedding by three matrices that we trained during the training process.</a:t>
            </a:r>
          </a:p>
          <a:p>
            <a:pPr fontAlgn="base"/>
            <a:r>
              <a:rPr lang="en-US" altLang="zh-CN" sz="1200" b="0" i="0" kern="1200" dirty="0">
                <a:solidFill>
                  <a:schemeClr val="tx1"/>
                </a:solidFill>
                <a:effectLst/>
                <a:latin typeface="+mn-lt"/>
                <a:ea typeface="+mn-ea"/>
                <a:cs typeface="+mn-cs"/>
              </a:rPr>
              <a:t>Notice that these new vectors are smaller in dimension than the embedding vector. Their dimensionality is 64, while the embedding and encoder input/output vectors have dimensionality of 512. They don’t HAVE to be smaller, this is an architecture choice to make the computation of multiheaded attention (mostly) constant.</a:t>
            </a:r>
          </a:p>
          <a:p>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24</a:t>
            </a:fld>
            <a:endParaRPr lang="zh-CN" altLang="en-US"/>
          </a:p>
        </p:txBody>
      </p:sp>
    </p:spTree>
    <p:extLst>
      <p:ext uri="{BB962C8B-B14F-4D97-AF65-F5344CB8AC3E}">
        <p14:creationId xmlns:p14="http://schemas.microsoft.com/office/powerpoint/2010/main" val="286234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second step</a:t>
            </a:r>
            <a:r>
              <a:rPr lang="en-US" altLang="zh-CN" sz="1200" b="0" i="0" kern="1200" dirty="0">
                <a:solidFill>
                  <a:schemeClr val="tx1"/>
                </a:solidFill>
                <a:effectLst/>
                <a:latin typeface="+mn-lt"/>
                <a:ea typeface="+mn-ea"/>
                <a:cs typeface="+mn-cs"/>
              </a:rPr>
              <a:t> in calculating self-attention is to calculate a score. Say we’re calculating the self-attention for the first word in this example, “Thinking”. We need to score each word of the input sentence against this word. The score determines how much focus to place on other parts of the input sentence as we encode a word at a certain position.</a:t>
            </a:r>
          </a:p>
          <a:p>
            <a:pPr fontAlgn="base"/>
            <a:r>
              <a:rPr lang="en-US" altLang="zh-CN" sz="1200" b="0" i="0" kern="1200" dirty="0">
                <a:solidFill>
                  <a:schemeClr val="tx1"/>
                </a:solidFill>
                <a:effectLst/>
                <a:latin typeface="+mn-lt"/>
                <a:ea typeface="+mn-ea"/>
                <a:cs typeface="+mn-cs"/>
              </a:rPr>
              <a:t>The score is calculated by taking the dot product of the query vector with the key vector of the respective word we’re scoring. So if we’re processing the self-attention for the word in position #1, the first score would be the dot product of q1 and k1. The second score would be the dot product of q1 and k2.</a:t>
            </a:r>
          </a:p>
          <a:p>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25</a:t>
            </a:fld>
            <a:endParaRPr lang="zh-CN" altLang="en-US"/>
          </a:p>
        </p:txBody>
      </p:sp>
    </p:spTree>
    <p:extLst>
      <p:ext uri="{BB962C8B-B14F-4D97-AF65-F5344CB8AC3E}">
        <p14:creationId xmlns:p14="http://schemas.microsoft.com/office/powerpoint/2010/main" val="3943171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26</a:t>
            </a:fld>
            <a:endParaRPr lang="zh-CN" altLang="en-US"/>
          </a:p>
        </p:txBody>
      </p:sp>
    </p:spTree>
    <p:extLst>
      <p:ext uri="{BB962C8B-B14F-4D97-AF65-F5344CB8AC3E}">
        <p14:creationId xmlns:p14="http://schemas.microsoft.com/office/powerpoint/2010/main" val="3680390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27</a:t>
            </a:fld>
            <a:endParaRPr lang="zh-CN" altLang="en-US"/>
          </a:p>
        </p:txBody>
      </p:sp>
    </p:spTree>
    <p:extLst>
      <p:ext uri="{BB962C8B-B14F-4D97-AF65-F5344CB8AC3E}">
        <p14:creationId xmlns:p14="http://schemas.microsoft.com/office/powerpoint/2010/main" val="1032590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dirty="0">
                <a:effectLst/>
              </a:rPr>
              <a:t>To address this, the transformer adds a vector to each input embedding. These vectors follow a specific pattern that the model learns, which helps it determine the position of each word, or the distance between different words in the sequence. The intuition here is that adding these values to the embeddings provides meaningful distances between the embedding vectors once they’re projected into Q/K/V vectors and during dot-product attention.</a:t>
            </a:r>
          </a:p>
          <a:p>
            <a:br>
              <a:rPr lang="en-US" altLang="zh-CN" dirty="0">
                <a:effectLst/>
              </a:rPr>
            </a:br>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28</a:t>
            </a:fld>
            <a:endParaRPr lang="zh-CN" altLang="en-US"/>
          </a:p>
        </p:txBody>
      </p:sp>
    </p:spTree>
    <p:extLst>
      <p:ext uri="{BB962C8B-B14F-4D97-AF65-F5344CB8AC3E}">
        <p14:creationId xmlns:p14="http://schemas.microsoft.com/office/powerpoint/2010/main" val="592399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dirty="0">
                <a:effectLst/>
              </a:rPr>
              <a:t>To address this, the transformer adds a vector to each input embedding. These vectors follow a specific pattern that the model learns, which helps it determine the position of each word, or the distance between different words in the sequence. The intuition here is that adding these values to the embeddings provides meaningful distances between the embedding vectors once they’re projected into Q/K/V vectors and during dot-product attention.</a:t>
            </a:r>
          </a:p>
          <a:p>
            <a:br>
              <a:rPr lang="en-US" altLang="zh-CN" dirty="0">
                <a:effectLst/>
              </a:rPr>
            </a:br>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29</a:t>
            </a:fld>
            <a:endParaRPr lang="zh-CN" altLang="en-US"/>
          </a:p>
        </p:txBody>
      </p:sp>
    </p:spTree>
    <p:extLst>
      <p:ext uri="{BB962C8B-B14F-4D97-AF65-F5344CB8AC3E}">
        <p14:creationId xmlns:p14="http://schemas.microsoft.com/office/powerpoint/2010/main" val="1092042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30</a:t>
            </a:fld>
            <a:endParaRPr lang="zh-CN" altLang="en-US"/>
          </a:p>
        </p:txBody>
      </p:sp>
    </p:spTree>
    <p:extLst>
      <p:ext uri="{BB962C8B-B14F-4D97-AF65-F5344CB8AC3E}">
        <p14:creationId xmlns:p14="http://schemas.microsoft.com/office/powerpoint/2010/main" val="43889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that are capable of generating</a:t>
            </a:r>
          </a:p>
          <a:p>
            <a:r>
              <a:rPr lang="en-US" altLang="zh-CN" sz="1200" b="0" i="0" u="none" strike="noStrike" kern="1200" baseline="0" dirty="0">
                <a:solidFill>
                  <a:schemeClr val="tx1"/>
                </a:solidFill>
                <a:latin typeface="+mn-lt"/>
                <a:ea typeface="+mn-ea"/>
                <a:cs typeface="+mn-cs"/>
              </a:rPr>
              <a:t>contextually appropriate, arbitrary length, output sequences. Encoder-decoder networks</a:t>
            </a:r>
          </a:p>
          <a:p>
            <a:r>
              <a:rPr lang="en-US" altLang="zh-CN" sz="1200" b="0" i="0" u="none" strike="noStrike" kern="1200" baseline="0" dirty="0">
                <a:solidFill>
                  <a:schemeClr val="tx1"/>
                </a:solidFill>
                <a:latin typeface="+mn-lt"/>
                <a:ea typeface="+mn-ea"/>
                <a:cs typeface="+mn-cs"/>
              </a:rPr>
              <a:t>have been applied to a very wide range of applications including machine</a:t>
            </a:r>
          </a:p>
          <a:p>
            <a:r>
              <a:rPr lang="en-US" altLang="zh-CN" sz="1200" b="0" i="0" u="none" strike="noStrike" kern="1200" baseline="0" dirty="0">
                <a:solidFill>
                  <a:schemeClr val="tx1"/>
                </a:solidFill>
                <a:latin typeface="+mn-lt"/>
                <a:ea typeface="+mn-ea"/>
                <a:cs typeface="+mn-cs"/>
              </a:rPr>
              <a:t>translation, summarization, question answering, and dialogue modeling.</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4</a:t>
            </a:fld>
            <a:endParaRPr lang="zh-CN" altLang="en-US"/>
          </a:p>
        </p:txBody>
      </p:sp>
    </p:spTree>
    <p:extLst>
      <p:ext uri="{BB962C8B-B14F-4D97-AF65-F5344CB8AC3E}">
        <p14:creationId xmlns:p14="http://schemas.microsoft.com/office/powerpoint/2010/main" val="3780348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999999"/>
                </a:solidFill>
                <a:effectLst/>
                <a:latin typeface="Helvetica" panose="020B0604020202020204" pitchFamily="34" charset="0"/>
              </a:rPr>
              <a:t>We begin the decoding phase. Each step in the decoding phase outputs an element from the output sequence (the English translation sentence in this case).</a:t>
            </a:r>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31</a:t>
            </a:fld>
            <a:endParaRPr lang="zh-CN" altLang="en-US"/>
          </a:p>
        </p:txBody>
      </p:sp>
    </p:spTree>
    <p:extLst>
      <p:ext uri="{BB962C8B-B14F-4D97-AF65-F5344CB8AC3E}">
        <p14:creationId xmlns:p14="http://schemas.microsoft.com/office/powerpoint/2010/main" val="1099421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999999"/>
                </a:solidFill>
                <a:effectLst/>
                <a:latin typeface="Helvetica" panose="020B0604020202020204" pitchFamily="34" charset="0"/>
              </a:rPr>
              <a:t>We begin the decoding phase. Each step in the decoding phase outputs an element from the output sequence (the English translation sentence in this case).</a:t>
            </a:r>
          </a:p>
          <a:p>
            <a:endParaRPr lang="en-US" altLang="zh-CN" b="0" i="0" dirty="0">
              <a:solidFill>
                <a:srgbClr val="999999"/>
              </a:solidFill>
              <a:effectLst/>
              <a:latin typeface="Helvetica" panose="020B0604020202020204" pitchFamily="34" charset="0"/>
            </a:endParaRPr>
          </a:p>
          <a:p>
            <a:pPr algn="l" fontAlgn="base"/>
            <a:r>
              <a:rPr lang="en-US" altLang="zh-CN" b="0" i="0" dirty="0">
                <a:solidFill>
                  <a:srgbClr val="222222"/>
                </a:solidFill>
                <a:effectLst/>
                <a:latin typeface="Helvetica" panose="020B0604020202020204" pitchFamily="34" charset="0"/>
              </a:rPr>
              <a:t>The following steps repeat the process until a special symbol is reached indicating the transformer decoder has completed its output. The output of each step is fed to the bottom decoder in the next time step, and the decoders bubble up their decoding results just like the encoders did. And just like we did with the encoder inputs, we embed and add positional encoding to those decoder inputs to indicate the position of each word.</a:t>
            </a:r>
          </a:p>
          <a:p>
            <a:br>
              <a:rPr lang="en-US" altLang="zh-CN" dirty="0"/>
            </a:br>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32</a:t>
            </a:fld>
            <a:endParaRPr lang="zh-CN" altLang="en-US"/>
          </a:p>
        </p:txBody>
      </p:sp>
    </p:spTree>
    <p:extLst>
      <p:ext uri="{BB962C8B-B14F-4D97-AF65-F5344CB8AC3E}">
        <p14:creationId xmlns:p14="http://schemas.microsoft.com/office/powerpoint/2010/main" val="2686720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Font typeface="+mj-lt"/>
              <a:buAutoNum type="arabicPeriod"/>
            </a:pPr>
            <a:r>
              <a:rPr lang="en-US" altLang="zh-CN" b="0" i="0" dirty="0">
                <a:solidFill>
                  <a:srgbClr val="000000"/>
                </a:solidFill>
                <a:effectLst/>
                <a:latin typeface="Work Sans" panose="020B0604020202020204" pitchFamily="2" charset="0"/>
              </a:rPr>
              <a:t>Split an image into patches</a:t>
            </a:r>
          </a:p>
          <a:p>
            <a:pPr algn="just">
              <a:buFont typeface="+mj-lt"/>
              <a:buAutoNum type="arabicPeriod"/>
            </a:pPr>
            <a:r>
              <a:rPr lang="en-US" altLang="zh-CN" b="0" i="0" dirty="0">
                <a:solidFill>
                  <a:srgbClr val="000000"/>
                </a:solidFill>
                <a:effectLst/>
                <a:latin typeface="Work Sans" panose="020B0604020202020204" pitchFamily="2" charset="0"/>
              </a:rPr>
              <a:t>Flatten the patches</a:t>
            </a:r>
          </a:p>
          <a:p>
            <a:pPr algn="just">
              <a:buFont typeface="+mj-lt"/>
              <a:buAutoNum type="arabicPeriod"/>
            </a:pPr>
            <a:r>
              <a:rPr lang="en-US" altLang="zh-CN" b="0" i="0" dirty="0">
                <a:solidFill>
                  <a:srgbClr val="000000"/>
                </a:solidFill>
                <a:effectLst/>
                <a:latin typeface="Work Sans" panose="020B0604020202020204" pitchFamily="2" charset="0"/>
              </a:rPr>
              <a:t>Produce lower-dimensional linear embeddings from the flattened patches</a:t>
            </a:r>
          </a:p>
          <a:p>
            <a:pPr algn="just">
              <a:buFont typeface="+mj-lt"/>
              <a:buAutoNum type="arabicPeriod"/>
            </a:pPr>
            <a:r>
              <a:rPr lang="en-US" altLang="zh-CN" b="0" i="0" dirty="0">
                <a:solidFill>
                  <a:srgbClr val="000000"/>
                </a:solidFill>
                <a:effectLst/>
                <a:latin typeface="Work Sans" panose="020B0604020202020204" pitchFamily="2" charset="0"/>
              </a:rPr>
              <a:t>Add positional embeddings</a:t>
            </a:r>
          </a:p>
          <a:p>
            <a:pPr algn="just">
              <a:buFont typeface="+mj-lt"/>
              <a:buAutoNum type="arabicPeriod"/>
            </a:pPr>
            <a:r>
              <a:rPr lang="en-US" altLang="zh-CN" b="0" i="0" dirty="0">
                <a:solidFill>
                  <a:srgbClr val="000000"/>
                </a:solidFill>
                <a:effectLst/>
                <a:latin typeface="Work Sans" panose="020B0604020202020204" pitchFamily="2" charset="0"/>
              </a:rPr>
              <a:t>Feed the sequence as an input to a standard transformer encoder</a:t>
            </a:r>
          </a:p>
          <a:p>
            <a:pPr algn="just">
              <a:buFont typeface="+mj-lt"/>
              <a:buAutoNum type="arabicPeriod"/>
            </a:pPr>
            <a:r>
              <a:rPr lang="en-US" altLang="zh-CN" b="0" i="0" dirty="0">
                <a:solidFill>
                  <a:srgbClr val="000000"/>
                </a:solidFill>
                <a:effectLst/>
                <a:latin typeface="Work Sans" panose="020B0604020202020204" pitchFamily="2" charset="0"/>
              </a:rPr>
              <a:t>Pretrain the model with image labels (fully supervised on a huge dataset)</a:t>
            </a:r>
          </a:p>
          <a:p>
            <a:pPr algn="just">
              <a:buFont typeface="+mj-lt"/>
              <a:buAutoNum type="arabicPeriod"/>
            </a:pPr>
            <a:r>
              <a:rPr lang="en-US" altLang="zh-CN" b="0" i="0" dirty="0">
                <a:solidFill>
                  <a:srgbClr val="000000"/>
                </a:solidFill>
                <a:effectLst/>
                <a:latin typeface="Work Sans" panose="020B0604020202020204" pitchFamily="2" charset="0"/>
              </a:rPr>
              <a:t>Finetune on the downstream dataset for image classification</a:t>
            </a:r>
          </a:p>
          <a:p>
            <a:br>
              <a:rPr lang="en-US" altLang="zh-CN" dirty="0"/>
            </a:br>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33</a:t>
            </a:fld>
            <a:endParaRPr lang="zh-CN" altLang="en-US"/>
          </a:p>
        </p:txBody>
      </p:sp>
    </p:spTree>
    <p:extLst>
      <p:ext uri="{BB962C8B-B14F-4D97-AF65-F5344CB8AC3E}">
        <p14:creationId xmlns:p14="http://schemas.microsoft.com/office/powerpoint/2010/main" val="4100739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34</a:t>
            </a:fld>
            <a:endParaRPr lang="zh-CN" altLang="en-US"/>
          </a:p>
        </p:txBody>
      </p:sp>
    </p:spTree>
    <p:extLst>
      <p:ext uri="{BB962C8B-B14F-4D97-AF65-F5344CB8AC3E}">
        <p14:creationId xmlns:p14="http://schemas.microsoft.com/office/powerpoint/2010/main" val="3574531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35</a:t>
            </a:fld>
            <a:endParaRPr lang="zh-CN" altLang="en-US"/>
          </a:p>
        </p:txBody>
      </p:sp>
    </p:spTree>
    <p:extLst>
      <p:ext uri="{BB962C8B-B14F-4D97-AF65-F5344CB8AC3E}">
        <p14:creationId xmlns:p14="http://schemas.microsoft.com/office/powerpoint/2010/main" val="3836139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36</a:t>
            </a:fld>
            <a:endParaRPr lang="zh-CN" altLang="en-US"/>
          </a:p>
        </p:txBody>
      </p:sp>
    </p:spTree>
    <p:extLst>
      <p:ext uri="{BB962C8B-B14F-4D97-AF65-F5344CB8AC3E}">
        <p14:creationId xmlns:p14="http://schemas.microsoft.com/office/powerpoint/2010/main" val="13181413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37</a:t>
            </a:fld>
            <a:endParaRPr lang="zh-CN" altLang="en-US"/>
          </a:p>
        </p:txBody>
      </p:sp>
    </p:spTree>
    <p:extLst>
      <p:ext uri="{BB962C8B-B14F-4D97-AF65-F5344CB8AC3E}">
        <p14:creationId xmlns:p14="http://schemas.microsoft.com/office/powerpoint/2010/main" val="3884418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a2ec86edd9_3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a2ec86edd9_3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39</a:t>
            </a:fld>
            <a:endParaRPr lang="zh-CN" altLang="en-US"/>
          </a:p>
        </p:txBody>
      </p:sp>
    </p:spTree>
    <p:extLst>
      <p:ext uri="{BB962C8B-B14F-4D97-AF65-F5344CB8AC3E}">
        <p14:creationId xmlns:p14="http://schemas.microsoft.com/office/powerpoint/2010/main" val="1649314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that are capable of generating</a:t>
            </a:r>
          </a:p>
          <a:p>
            <a:r>
              <a:rPr lang="en-US" altLang="zh-CN" sz="1200" b="0" i="0" u="none" strike="noStrike" kern="1200" baseline="0" dirty="0">
                <a:solidFill>
                  <a:schemeClr val="tx1"/>
                </a:solidFill>
                <a:latin typeface="+mn-lt"/>
                <a:ea typeface="+mn-ea"/>
                <a:cs typeface="+mn-cs"/>
              </a:rPr>
              <a:t>contextually appropriate, arbitrary length, output sequences. Encoder-decoder networks</a:t>
            </a:r>
          </a:p>
          <a:p>
            <a:r>
              <a:rPr lang="en-US" altLang="zh-CN" sz="1200" b="0" i="0" u="none" strike="noStrike" kern="1200" baseline="0" dirty="0">
                <a:solidFill>
                  <a:schemeClr val="tx1"/>
                </a:solidFill>
                <a:latin typeface="+mn-lt"/>
                <a:ea typeface="+mn-ea"/>
                <a:cs typeface="+mn-cs"/>
              </a:rPr>
              <a:t>have been applied to a very wide range of applications including machine</a:t>
            </a:r>
          </a:p>
          <a:p>
            <a:r>
              <a:rPr lang="en-US" altLang="zh-CN" sz="1200" b="0" i="0" u="none" strike="noStrike" kern="1200" baseline="0" dirty="0">
                <a:solidFill>
                  <a:schemeClr val="tx1"/>
                </a:solidFill>
                <a:latin typeface="+mn-lt"/>
                <a:ea typeface="+mn-ea"/>
                <a:cs typeface="+mn-cs"/>
              </a:rPr>
              <a:t>translation, summarization, question answering, and dialogue modeling.</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5</a:t>
            </a:fld>
            <a:endParaRPr lang="zh-CN" altLang="en-US"/>
          </a:p>
        </p:txBody>
      </p:sp>
    </p:spTree>
    <p:extLst>
      <p:ext uri="{BB962C8B-B14F-4D97-AF65-F5344CB8AC3E}">
        <p14:creationId xmlns:p14="http://schemas.microsoft.com/office/powerpoint/2010/main" val="3165560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that are capable of generating</a:t>
            </a:r>
          </a:p>
          <a:p>
            <a:r>
              <a:rPr lang="en-US" altLang="zh-CN" sz="1200" b="0" i="0" u="none" strike="noStrike" kern="1200" baseline="0" dirty="0">
                <a:solidFill>
                  <a:schemeClr val="tx1"/>
                </a:solidFill>
                <a:latin typeface="+mn-lt"/>
                <a:ea typeface="+mn-ea"/>
                <a:cs typeface="+mn-cs"/>
              </a:rPr>
              <a:t>contextually appropriate, arbitrary length, output sequences. Encoder-decoder networks</a:t>
            </a:r>
          </a:p>
          <a:p>
            <a:r>
              <a:rPr lang="en-US" altLang="zh-CN" sz="1200" b="0" i="0" u="none" strike="noStrike" kern="1200" baseline="0" dirty="0">
                <a:solidFill>
                  <a:schemeClr val="tx1"/>
                </a:solidFill>
                <a:latin typeface="+mn-lt"/>
                <a:ea typeface="+mn-ea"/>
                <a:cs typeface="+mn-cs"/>
              </a:rPr>
              <a:t>have been applied to a very wide range of applications including machine</a:t>
            </a:r>
          </a:p>
          <a:p>
            <a:r>
              <a:rPr lang="en-US" altLang="zh-CN" sz="1200" b="0" i="0" u="none" strike="noStrike" kern="1200" baseline="0" dirty="0">
                <a:solidFill>
                  <a:schemeClr val="tx1"/>
                </a:solidFill>
                <a:latin typeface="+mn-lt"/>
                <a:ea typeface="+mn-ea"/>
                <a:cs typeface="+mn-cs"/>
              </a:rPr>
              <a:t>translation, summarization, question answering, and dialogue modeling.</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6</a:t>
            </a:fld>
            <a:endParaRPr lang="zh-CN" altLang="en-US"/>
          </a:p>
        </p:txBody>
      </p:sp>
    </p:spTree>
    <p:extLst>
      <p:ext uri="{BB962C8B-B14F-4D97-AF65-F5344CB8AC3E}">
        <p14:creationId xmlns:p14="http://schemas.microsoft.com/office/powerpoint/2010/main" val="3112771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that are capable of generating</a:t>
            </a:r>
          </a:p>
          <a:p>
            <a:r>
              <a:rPr lang="en-US" altLang="zh-CN" sz="1200" b="0" i="0" u="none" strike="noStrike" kern="1200" baseline="0" dirty="0">
                <a:solidFill>
                  <a:schemeClr val="tx1"/>
                </a:solidFill>
                <a:latin typeface="+mn-lt"/>
                <a:ea typeface="+mn-ea"/>
                <a:cs typeface="+mn-cs"/>
              </a:rPr>
              <a:t>contextually appropriate, arbitrary length, output sequences. Encoder-decoder networks</a:t>
            </a:r>
          </a:p>
          <a:p>
            <a:r>
              <a:rPr lang="en-US" altLang="zh-CN" sz="1200" b="0" i="0" u="none" strike="noStrike" kern="1200" baseline="0" dirty="0">
                <a:solidFill>
                  <a:schemeClr val="tx1"/>
                </a:solidFill>
                <a:latin typeface="+mn-lt"/>
                <a:ea typeface="+mn-ea"/>
                <a:cs typeface="+mn-cs"/>
              </a:rPr>
              <a:t>have been applied to a very wide range of applications including machine</a:t>
            </a:r>
          </a:p>
          <a:p>
            <a:r>
              <a:rPr lang="en-US" altLang="zh-CN" sz="1200" b="0" i="0" u="none" strike="noStrike" kern="1200" baseline="0" dirty="0">
                <a:solidFill>
                  <a:schemeClr val="tx1"/>
                </a:solidFill>
                <a:latin typeface="+mn-lt"/>
                <a:ea typeface="+mn-ea"/>
                <a:cs typeface="+mn-cs"/>
              </a:rPr>
              <a:t>translation, summarization, question answering, and dialogue modeling.</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7</a:t>
            </a:fld>
            <a:endParaRPr lang="zh-CN" altLang="en-US"/>
          </a:p>
        </p:txBody>
      </p:sp>
    </p:spTree>
    <p:extLst>
      <p:ext uri="{BB962C8B-B14F-4D97-AF65-F5344CB8AC3E}">
        <p14:creationId xmlns:p14="http://schemas.microsoft.com/office/powerpoint/2010/main" val="1810171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that are capable of generating</a:t>
            </a:r>
          </a:p>
          <a:p>
            <a:r>
              <a:rPr lang="en-US" altLang="zh-CN" sz="1200" b="0" i="0" u="none" strike="noStrike" kern="1200" baseline="0" dirty="0">
                <a:solidFill>
                  <a:schemeClr val="tx1"/>
                </a:solidFill>
                <a:latin typeface="+mn-lt"/>
                <a:ea typeface="+mn-ea"/>
                <a:cs typeface="+mn-cs"/>
              </a:rPr>
              <a:t>contextually appropriate, arbitrary length, output sequences. Encoder-decoder networks</a:t>
            </a:r>
          </a:p>
          <a:p>
            <a:r>
              <a:rPr lang="en-US" altLang="zh-CN" sz="1200" b="0" i="0" u="none" strike="noStrike" kern="1200" baseline="0" dirty="0">
                <a:solidFill>
                  <a:schemeClr val="tx1"/>
                </a:solidFill>
                <a:latin typeface="+mn-lt"/>
                <a:ea typeface="+mn-ea"/>
                <a:cs typeface="+mn-cs"/>
              </a:rPr>
              <a:t>have been applied to a very wide range of applications including machine</a:t>
            </a:r>
          </a:p>
          <a:p>
            <a:r>
              <a:rPr lang="en-US" altLang="zh-CN" sz="1200" b="0" i="0" u="none" strike="noStrike" kern="1200" baseline="0" dirty="0">
                <a:solidFill>
                  <a:schemeClr val="tx1"/>
                </a:solidFill>
                <a:latin typeface="+mn-lt"/>
                <a:ea typeface="+mn-ea"/>
                <a:cs typeface="+mn-cs"/>
              </a:rPr>
              <a:t>translation, summarization, question answering, and dialogue modeling.</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8</a:t>
            </a:fld>
            <a:endParaRPr lang="zh-CN" altLang="en-US"/>
          </a:p>
        </p:txBody>
      </p:sp>
    </p:spTree>
    <p:extLst>
      <p:ext uri="{BB962C8B-B14F-4D97-AF65-F5344CB8AC3E}">
        <p14:creationId xmlns:p14="http://schemas.microsoft.com/office/powerpoint/2010/main" val="2370012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sz="1200" b="0" i="0" u="none" strike="noStrike" kern="1200" baseline="0" dirty="0">
                <a:solidFill>
                  <a:schemeClr val="tx1"/>
                </a:solidFill>
                <a:latin typeface="+mn-lt"/>
                <a:ea typeface="+mn-ea"/>
                <a:cs typeface="+mn-cs"/>
              </a:rPr>
              <a:t>Simple recurrent networks have proven to be an effective approach to language modeling,</a:t>
            </a:r>
          </a:p>
          <a:p>
            <a:r>
              <a:rPr lang="en-CA" altLang="zh-CN" sz="1200" b="0" i="0" u="none" strike="noStrike" kern="1200" baseline="0" dirty="0">
                <a:solidFill>
                  <a:schemeClr val="tx1"/>
                </a:solidFill>
                <a:latin typeface="+mn-lt"/>
                <a:ea typeface="+mn-ea"/>
                <a:cs typeface="+mn-cs"/>
              </a:rPr>
              <a:t>sequence labeling tasks such as part-of-speech tagging, as well as sequence</a:t>
            </a:r>
          </a:p>
          <a:p>
            <a:r>
              <a:rPr lang="en-CA" altLang="zh-CN" sz="1200" b="0" i="0" u="none" strike="noStrike" kern="1200" baseline="0" dirty="0">
                <a:solidFill>
                  <a:schemeClr val="tx1"/>
                </a:solidFill>
                <a:latin typeface="+mn-lt"/>
                <a:ea typeface="+mn-ea"/>
                <a:cs typeface="+mn-cs"/>
              </a:rPr>
              <a:t>classification tasks such as sentiment analysis and topic classification. </a:t>
            </a:r>
          </a:p>
          <a:p>
            <a:r>
              <a:rPr lang="en-CA" altLang="zh-CN" sz="1200" b="0" i="0" u="none" strike="noStrike" kern="1200" baseline="0" dirty="0">
                <a:solidFill>
                  <a:schemeClr val="tx1"/>
                </a:solidFill>
                <a:latin typeface="+mn-lt"/>
                <a:ea typeface="+mn-ea"/>
                <a:cs typeface="+mn-cs"/>
              </a:rPr>
              <a:t>they form the basic building blocks for sequence to sequence approaches to applications such as summarization and machine translation.</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9</a:t>
            </a:fld>
            <a:endParaRPr lang="zh-CN" altLang="en-US"/>
          </a:p>
        </p:txBody>
      </p:sp>
    </p:spTree>
    <p:extLst>
      <p:ext uri="{BB962C8B-B14F-4D97-AF65-F5344CB8AC3E}">
        <p14:creationId xmlns:p14="http://schemas.microsoft.com/office/powerpoint/2010/main" val="1717073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Basic RNN-based encoder-decoder architecture. The final hidden state of the encoder RNN</a:t>
            </a:r>
          </a:p>
          <a:p>
            <a:r>
              <a:rPr lang="en-US" altLang="zh-CN" sz="1200" b="0" i="0" u="none" strike="noStrike" kern="1200" baseline="0" dirty="0">
                <a:solidFill>
                  <a:schemeClr val="tx1"/>
                </a:solidFill>
                <a:latin typeface="+mn-lt"/>
                <a:ea typeface="+mn-ea"/>
                <a:cs typeface="+mn-cs"/>
              </a:rPr>
              <a:t>serves as the context for the decoder in its role as h0 in the decoder RNN.</a:t>
            </a:r>
            <a:endParaRPr lang="en-CA" altLang="zh-CN" dirty="0"/>
          </a:p>
          <a:p>
            <a:endParaRPr lang="zh-CN" altLang="en-US" dirty="0"/>
          </a:p>
        </p:txBody>
      </p:sp>
      <p:sp>
        <p:nvSpPr>
          <p:cNvPr id="4" name="灯片编号占位符 3"/>
          <p:cNvSpPr>
            <a:spLocks noGrp="1"/>
          </p:cNvSpPr>
          <p:nvPr>
            <p:ph type="sldNum" sz="quarter" idx="5"/>
          </p:nvPr>
        </p:nvSpPr>
        <p:spPr/>
        <p:txBody>
          <a:bodyPr/>
          <a:lstStyle/>
          <a:p>
            <a:fld id="{985BA5EA-53B2-46FE-A878-EBAF0FCF0BAF}" type="slidenum">
              <a:rPr lang="zh-CN" altLang="en-US" smtClean="0"/>
              <a:t>10</a:t>
            </a:fld>
            <a:endParaRPr lang="zh-CN" altLang="en-US"/>
          </a:p>
        </p:txBody>
      </p:sp>
    </p:spTree>
    <p:extLst>
      <p:ext uri="{BB962C8B-B14F-4D97-AF65-F5344CB8AC3E}">
        <p14:creationId xmlns:p14="http://schemas.microsoft.com/office/powerpoint/2010/main" val="1275638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E5AE5-99EF-2339-E18C-3F9C7CF23C1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297ACB4-868F-5347-DF53-5940E8682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5E395C-6E70-DAF3-2079-1517853FEDAB}"/>
              </a:ext>
            </a:extLst>
          </p:cNvPr>
          <p:cNvSpPr>
            <a:spLocks noGrp="1"/>
          </p:cNvSpPr>
          <p:nvPr>
            <p:ph type="dt" sz="half" idx="10"/>
          </p:nvPr>
        </p:nvSpPr>
        <p:spPr/>
        <p:txBody>
          <a:bodyPr/>
          <a:lstStyle/>
          <a:p>
            <a:fld id="{A3275DF7-25DC-4D45-84E8-7401766450E3}" type="datetime1">
              <a:rPr lang="zh-CN" altLang="en-US" smtClean="0"/>
              <a:t>2023/3/28</a:t>
            </a:fld>
            <a:endParaRPr lang="zh-CN" altLang="en-US"/>
          </a:p>
        </p:txBody>
      </p:sp>
      <p:sp>
        <p:nvSpPr>
          <p:cNvPr id="5" name="页脚占位符 4">
            <a:extLst>
              <a:ext uri="{FF2B5EF4-FFF2-40B4-BE49-F238E27FC236}">
                <a16:creationId xmlns:a16="http://schemas.microsoft.com/office/drawing/2014/main" id="{25B8F538-6ECC-6BA2-4E2B-A55EF6FD0461}"/>
              </a:ext>
            </a:extLst>
          </p:cNvPr>
          <p:cNvSpPr>
            <a:spLocks noGrp="1"/>
          </p:cNvSpPr>
          <p:nvPr>
            <p:ph type="ftr" sz="quarter" idx="11"/>
          </p:nvPr>
        </p:nvSpPr>
        <p:spPr/>
        <p:txBody>
          <a:bodyPr/>
          <a:lstStyle/>
          <a:p>
            <a:r>
              <a:rPr lang="en-US" altLang="zh-CN"/>
              <a:t>@2023 Stan Z. Li, Westlake University</a:t>
            </a:r>
            <a:endParaRPr lang="zh-CN" altLang="en-US"/>
          </a:p>
        </p:txBody>
      </p:sp>
      <p:sp>
        <p:nvSpPr>
          <p:cNvPr id="6" name="灯片编号占位符 5">
            <a:extLst>
              <a:ext uri="{FF2B5EF4-FFF2-40B4-BE49-F238E27FC236}">
                <a16:creationId xmlns:a16="http://schemas.microsoft.com/office/drawing/2014/main" id="{36073C00-6A7C-333F-334A-4ABBDBB41E22}"/>
              </a:ext>
            </a:extLst>
          </p:cNvPr>
          <p:cNvSpPr>
            <a:spLocks noGrp="1"/>
          </p:cNvSpPr>
          <p:nvPr>
            <p:ph type="sldNum" sz="quarter" idx="12"/>
          </p:nvPr>
        </p:nvSpPr>
        <p:spPr/>
        <p:txBody>
          <a:body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2065171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74EBE-08C5-8918-C662-B9F2732CCC4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5049F42-8E46-9878-3546-78183C8FD6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D79E13-DCC3-137E-6446-A0B7189B8386}"/>
              </a:ext>
            </a:extLst>
          </p:cNvPr>
          <p:cNvSpPr>
            <a:spLocks noGrp="1"/>
          </p:cNvSpPr>
          <p:nvPr>
            <p:ph type="dt" sz="half" idx="10"/>
          </p:nvPr>
        </p:nvSpPr>
        <p:spPr/>
        <p:txBody>
          <a:bodyPr/>
          <a:lstStyle/>
          <a:p>
            <a:fld id="{20BE3F5A-1BBE-425A-936F-A4D255A25197}" type="datetime1">
              <a:rPr lang="zh-CN" altLang="en-US" smtClean="0"/>
              <a:t>2023/3/28</a:t>
            </a:fld>
            <a:endParaRPr lang="zh-CN" altLang="en-US"/>
          </a:p>
        </p:txBody>
      </p:sp>
      <p:sp>
        <p:nvSpPr>
          <p:cNvPr id="5" name="页脚占位符 4">
            <a:extLst>
              <a:ext uri="{FF2B5EF4-FFF2-40B4-BE49-F238E27FC236}">
                <a16:creationId xmlns:a16="http://schemas.microsoft.com/office/drawing/2014/main" id="{EF024645-553D-B33C-5D1F-5A033FF9423E}"/>
              </a:ext>
            </a:extLst>
          </p:cNvPr>
          <p:cNvSpPr>
            <a:spLocks noGrp="1"/>
          </p:cNvSpPr>
          <p:nvPr>
            <p:ph type="ftr" sz="quarter" idx="11"/>
          </p:nvPr>
        </p:nvSpPr>
        <p:spPr/>
        <p:txBody>
          <a:bodyPr/>
          <a:lstStyle/>
          <a:p>
            <a:r>
              <a:rPr lang="en-US" altLang="zh-CN"/>
              <a:t>@2023 Stan Z. Li, Westlake University</a:t>
            </a:r>
            <a:endParaRPr lang="zh-CN" altLang="en-US"/>
          </a:p>
        </p:txBody>
      </p:sp>
      <p:sp>
        <p:nvSpPr>
          <p:cNvPr id="6" name="灯片编号占位符 5">
            <a:extLst>
              <a:ext uri="{FF2B5EF4-FFF2-40B4-BE49-F238E27FC236}">
                <a16:creationId xmlns:a16="http://schemas.microsoft.com/office/drawing/2014/main" id="{C1E2858F-15DE-7A06-E7C6-482F69CFB06D}"/>
              </a:ext>
            </a:extLst>
          </p:cNvPr>
          <p:cNvSpPr>
            <a:spLocks noGrp="1"/>
          </p:cNvSpPr>
          <p:nvPr>
            <p:ph type="sldNum" sz="quarter" idx="12"/>
          </p:nvPr>
        </p:nvSpPr>
        <p:spPr/>
        <p:txBody>
          <a:body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6437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C79A211-1A51-742D-232A-121336B9C9C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D0474B4-5AD7-AE82-8DC9-F7C0AE709C6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145531-A444-FE06-4214-F879E05F41F5}"/>
              </a:ext>
            </a:extLst>
          </p:cNvPr>
          <p:cNvSpPr>
            <a:spLocks noGrp="1"/>
          </p:cNvSpPr>
          <p:nvPr>
            <p:ph type="dt" sz="half" idx="10"/>
          </p:nvPr>
        </p:nvSpPr>
        <p:spPr/>
        <p:txBody>
          <a:bodyPr/>
          <a:lstStyle/>
          <a:p>
            <a:fld id="{9E42D2A1-AC57-414D-BA5F-5C4799567F1C}" type="datetime1">
              <a:rPr lang="zh-CN" altLang="en-US" smtClean="0"/>
              <a:t>2023/3/28</a:t>
            </a:fld>
            <a:endParaRPr lang="zh-CN" altLang="en-US"/>
          </a:p>
        </p:txBody>
      </p:sp>
      <p:sp>
        <p:nvSpPr>
          <p:cNvPr id="5" name="页脚占位符 4">
            <a:extLst>
              <a:ext uri="{FF2B5EF4-FFF2-40B4-BE49-F238E27FC236}">
                <a16:creationId xmlns:a16="http://schemas.microsoft.com/office/drawing/2014/main" id="{54BFB424-1DF3-DE1A-9583-DAD2EE0B2191}"/>
              </a:ext>
            </a:extLst>
          </p:cNvPr>
          <p:cNvSpPr>
            <a:spLocks noGrp="1"/>
          </p:cNvSpPr>
          <p:nvPr>
            <p:ph type="ftr" sz="quarter" idx="11"/>
          </p:nvPr>
        </p:nvSpPr>
        <p:spPr/>
        <p:txBody>
          <a:bodyPr/>
          <a:lstStyle/>
          <a:p>
            <a:r>
              <a:rPr lang="en-US" altLang="zh-CN"/>
              <a:t>@2023 Stan Z. Li, Westlake University</a:t>
            </a:r>
            <a:endParaRPr lang="zh-CN" altLang="en-US"/>
          </a:p>
        </p:txBody>
      </p:sp>
      <p:sp>
        <p:nvSpPr>
          <p:cNvPr id="6" name="灯片编号占位符 5">
            <a:extLst>
              <a:ext uri="{FF2B5EF4-FFF2-40B4-BE49-F238E27FC236}">
                <a16:creationId xmlns:a16="http://schemas.microsoft.com/office/drawing/2014/main" id="{BF47A38E-F78E-952A-2EF5-7A8F9EFCA250}"/>
              </a:ext>
            </a:extLst>
          </p:cNvPr>
          <p:cNvSpPr>
            <a:spLocks noGrp="1"/>
          </p:cNvSpPr>
          <p:nvPr>
            <p:ph type="sldNum" sz="quarter" idx="12"/>
          </p:nvPr>
        </p:nvSpPr>
        <p:spPr/>
        <p:txBody>
          <a:body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2482310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FE214-16F2-A268-D22F-9161B9FC70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DFF2ED-9990-A7F5-29E4-7E28E4E0DC3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EAF464-B87D-4CB2-5351-D199267AA8B7}"/>
              </a:ext>
            </a:extLst>
          </p:cNvPr>
          <p:cNvSpPr>
            <a:spLocks noGrp="1"/>
          </p:cNvSpPr>
          <p:nvPr>
            <p:ph type="dt" sz="half" idx="10"/>
          </p:nvPr>
        </p:nvSpPr>
        <p:spPr/>
        <p:txBody>
          <a:bodyPr/>
          <a:lstStyle/>
          <a:p>
            <a:fld id="{705F955C-333D-40AB-94E3-4D798364D33B}" type="datetime1">
              <a:rPr lang="zh-CN" altLang="en-US" smtClean="0"/>
              <a:t>2023/3/28</a:t>
            </a:fld>
            <a:endParaRPr lang="zh-CN" altLang="en-US"/>
          </a:p>
        </p:txBody>
      </p:sp>
      <p:sp>
        <p:nvSpPr>
          <p:cNvPr id="5" name="页脚占位符 4">
            <a:extLst>
              <a:ext uri="{FF2B5EF4-FFF2-40B4-BE49-F238E27FC236}">
                <a16:creationId xmlns:a16="http://schemas.microsoft.com/office/drawing/2014/main" id="{5FFE2809-75FB-A832-3B3E-F08FDF297A05}"/>
              </a:ext>
            </a:extLst>
          </p:cNvPr>
          <p:cNvSpPr>
            <a:spLocks noGrp="1"/>
          </p:cNvSpPr>
          <p:nvPr>
            <p:ph type="ftr" sz="quarter" idx="11"/>
          </p:nvPr>
        </p:nvSpPr>
        <p:spPr/>
        <p:txBody>
          <a:bodyPr/>
          <a:lstStyle/>
          <a:p>
            <a:r>
              <a:rPr lang="en-US" altLang="zh-CN"/>
              <a:t>@2023 Stan Z. Li, Westlake University</a:t>
            </a:r>
            <a:endParaRPr lang="zh-CN" altLang="en-US"/>
          </a:p>
        </p:txBody>
      </p:sp>
      <p:sp>
        <p:nvSpPr>
          <p:cNvPr id="6" name="灯片编号占位符 5">
            <a:extLst>
              <a:ext uri="{FF2B5EF4-FFF2-40B4-BE49-F238E27FC236}">
                <a16:creationId xmlns:a16="http://schemas.microsoft.com/office/drawing/2014/main" id="{5D629FBA-890F-4609-8E1E-8BA85F22C1F7}"/>
              </a:ext>
            </a:extLst>
          </p:cNvPr>
          <p:cNvSpPr>
            <a:spLocks noGrp="1"/>
          </p:cNvSpPr>
          <p:nvPr>
            <p:ph type="sldNum" sz="quarter" idx="12"/>
          </p:nvPr>
        </p:nvSpPr>
        <p:spPr/>
        <p:txBody>
          <a:body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232784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1E5-8480-95F6-FDED-817F11F26B8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BE01545-5189-E1EC-01F2-294B61019A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BF6EFD-B344-AB7B-242C-6D76038F20C8}"/>
              </a:ext>
            </a:extLst>
          </p:cNvPr>
          <p:cNvSpPr>
            <a:spLocks noGrp="1"/>
          </p:cNvSpPr>
          <p:nvPr>
            <p:ph type="dt" sz="half" idx="10"/>
          </p:nvPr>
        </p:nvSpPr>
        <p:spPr/>
        <p:txBody>
          <a:bodyPr/>
          <a:lstStyle/>
          <a:p>
            <a:fld id="{DE32C1B1-8699-4F1A-AB7B-3FEF3B2786C2}" type="datetime1">
              <a:rPr lang="zh-CN" altLang="en-US" smtClean="0"/>
              <a:t>2023/3/28</a:t>
            </a:fld>
            <a:endParaRPr lang="zh-CN" altLang="en-US"/>
          </a:p>
        </p:txBody>
      </p:sp>
      <p:sp>
        <p:nvSpPr>
          <p:cNvPr id="5" name="页脚占位符 4">
            <a:extLst>
              <a:ext uri="{FF2B5EF4-FFF2-40B4-BE49-F238E27FC236}">
                <a16:creationId xmlns:a16="http://schemas.microsoft.com/office/drawing/2014/main" id="{31F022C8-230B-DF4C-A63E-8F0249D13B03}"/>
              </a:ext>
            </a:extLst>
          </p:cNvPr>
          <p:cNvSpPr>
            <a:spLocks noGrp="1"/>
          </p:cNvSpPr>
          <p:nvPr>
            <p:ph type="ftr" sz="quarter" idx="11"/>
          </p:nvPr>
        </p:nvSpPr>
        <p:spPr/>
        <p:txBody>
          <a:bodyPr/>
          <a:lstStyle/>
          <a:p>
            <a:r>
              <a:rPr lang="en-US" altLang="zh-CN"/>
              <a:t>@2023 Stan Z. Li, Westlake University</a:t>
            </a:r>
            <a:endParaRPr lang="zh-CN" altLang="en-US"/>
          </a:p>
        </p:txBody>
      </p:sp>
      <p:sp>
        <p:nvSpPr>
          <p:cNvPr id="6" name="灯片编号占位符 5">
            <a:extLst>
              <a:ext uri="{FF2B5EF4-FFF2-40B4-BE49-F238E27FC236}">
                <a16:creationId xmlns:a16="http://schemas.microsoft.com/office/drawing/2014/main" id="{6A8A65A1-A1B2-0E18-E4AE-515639267B7A}"/>
              </a:ext>
            </a:extLst>
          </p:cNvPr>
          <p:cNvSpPr>
            <a:spLocks noGrp="1"/>
          </p:cNvSpPr>
          <p:nvPr>
            <p:ph type="sldNum" sz="quarter" idx="12"/>
          </p:nvPr>
        </p:nvSpPr>
        <p:spPr/>
        <p:txBody>
          <a:body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163201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9E056-4F9F-7018-D0CF-DA1DD99B5F1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BF537E-DF5A-46ED-83E2-0CD2D075568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2702391-40F3-355A-40D1-2BD29EBD5F5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DCEA9BE-BE9D-A8A3-67E9-92C3C5BC6BBA}"/>
              </a:ext>
            </a:extLst>
          </p:cNvPr>
          <p:cNvSpPr>
            <a:spLocks noGrp="1"/>
          </p:cNvSpPr>
          <p:nvPr>
            <p:ph type="dt" sz="half" idx="10"/>
          </p:nvPr>
        </p:nvSpPr>
        <p:spPr/>
        <p:txBody>
          <a:bodyPr/>
          <a:lstStyle/>
          <a:p>
            <a:fld id="{CB103C38-CF71-4D14-9387-5D80E3199A93}" type="datetime1">
              <a:rPr lang="zh-CN" altLang="en-US" smtClean="0"/>
              <a:t>2023/3/28</a:t>
            </a:fld>
            <a:endParaRPr lang="zh-CN" altLang="en-US"/>
          </a:p>
        </p:txBody>
      </p:sp>
      <p:sp>
        <p:nvSpPr>
          <p:cNvPr id="6" name="页脚占位符 5">
            <a:extLst>
              <a:ext uri="{FF2B5EF4-FFF2-40B4-BE49-F238E27FC236}">
                <a16:creationId xmlns:a16="http://schemas.microsoft.com/office/drawing/2014/main" id="{F457BED3-BFB1-4919-1660-7C4CC9CC5F69}"/>
              </a:ext>
            </a:extLst>
          </p:cNvPr>
          <p:cNvSpPr>
            <a:spLocks noGrp="1"/>
          </p:cNvSpPr>
          <p:nvPr>
            <p:ph type="ftr" sz="quarter" idx="11"/>
          </p:nvPr>
        </p:nvSpPr>
        <p:spPr/>
        <p:txBody>
          <a:bodyPr/>
          <a:lstStyle/>
          <a:p>
            <a:r>
              <a:rPr lang="en-US" altLang="zh-CN"/>
              <a:t>@2023 Stan Z. Li, Westlake University</a:t>
            </a:r>
            <a:endParaRPr lang="zh-CN" altLang="en-US"/>
          </a:p>
        </p:txBody>
      </p:sp>
      <p:sp>
        <p:nvSpPr>
          <p:cNvPr id="7" name="灯片编号占位符 6">
            <a:extLst>
              <a:ext uri="{FF2B5EF4-FFF2-40B4-BE49-F238E27FC236}">
                <a16:creationId xmlns:a16="http://schemas.microsoft.com/office/drawing/2014/main" id="{FFDB28A9-7D84-9D83-C046-D4395A64F120}"/>
              </a:ext>
            </a:extLst>
          </p:cNvPr>
          <p:cNvSpPr>
            <a:spLocks noGrp="1"/>
          </p:cNvSpPr>
          <p:nvPr>
            <p:ph type="sldNum" sz="quarter" idx="12"/>
          </p:nvPr>
        </p:nvSpPr>
        <p:spPr/>
        <p:txBody>
          <a:body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1286183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CF65A-6F08-B4F5-4C45-9C19F0995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2184C3-7ED9-A919-0F1C-3BC4AEA619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32EB7E0-BDFC-3BD3-0147-1D77229B0E1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7927C3-D437-F37B-AFFF-A0A4419BF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F3036C8-FFA0-FCF5-CA9B-79EA18DE9BA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3F6D1E8-A7DB-4F73-0C52-1A71B2012412}"/>
              </a:ext>
            </a:extLst>
          </p:cNvPr>
          <p:cNvSpPr>
            <a:spLocks noGrp="1"/>
          </p:cNvSpPr>
          <p:nvPr>
            <p:ph type="dt" sz="half" idx="10"/>
          </p:nvPr>
        </p:nvSpPr>
        <p:spPr/>
        <p:txBody>
          <a:bodyPr/>
          <a:lstStyle/>
          <a:p>
            <a:fld id="{44A5B7C0-1C97-4575-92F3-D3FE96BF702C}" type="datetime1">
              <a:rPr lang="zh-CN" altLang="en-US" smtClean="0"/>
              <a:t>2023/3/28</a:t>
            </a:fld>
            <a:endParaRPr lang="zh-CN" altLang="en-US"/>
          </a:p>
        </p:txBody>
      </p:sp>
      <p:sp>
        <p:nvSpPr>
          <p:cNvPr id="8" name="页脚占位符 7">
            <a:extLst>
              <a:ext uri="{FF2B5EF4-FFF2-40B4-BE49-F238E27FC236}">
                <a16:creationId xmlns:a16="http://schemas.microsoft.com/office/drawing/2014/main" id="{3E30B6C8-B6EA-EE53-1B2C-F9E63F3CEBE6}"/>
              </a:ext>
            </a:extLst>
          </p:cNvPr>
          <p:cNvSpPr>
            <a:spLocks noGrp="1"/>
          </p:cNvSpPr>
          <p:nvPr>
            <p:ph type="ftr" sz="quarter" idx="11"/>
          </p:nvPr>
        </p:nvSpPr>
        <p:spPr/>
        <p:txBody>
          <a:bodyPr/>
          <a:lstStyle/>
          <a:p>
            <a:r>
              <a:rPr lang="en-US" altLang="zh-CN"/>
              <a:t>@2023 Stan Z. Li, Westlake University</a:t>
            </a:r>
            <a:endParaRPr lang="zh-CN" altLang="en-US"/>
          </a:p>
        </p:txBody>
      </p:sp>
      <p:sp>
        <p:nvSpPr>
          <p:cNvPr id="9" name="灯片编号占位符 8">
            <a:extLst>
              <a:ext uri="{FF2B5EF4-FFF2-40B4-BE49-F238E27FC236}">
                <a16:creationId xmlns:a16="http://schemas.microsoft.com/office/drawing/2014/main" id="{FAD99D4B-9AA4-0861-A358-DFA93A7FC443}"/>
              </a:ext>
            </a:extLst>
          </p:cNvPr>
          <p:cNvSpPr>
            <a:spLocks noGrp="1"/>
          </p:cNvSpPr>
          <p:nvPr>
            <p:ph type="sldNum" sz="quarter" idx="12"/>
          </p:nvPr>
        </p:nvSpPr>
        <p:spPr/>
        <p:txBody>
          <a:body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31383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35218-055C-459E-C029-8A67692750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08B646C-5678-AFCD-86FC-35AEE9B66A5F}"/>
              </a:ext>
            </a:extLst>
          </p:cNvPr>
          <p:cNvSpPr>
            <a:spLocks noGrp="1"/>
          </p:cNvSpPr>
          <p:nvPr>
            <p:ph type="dt" sz="half" idx="10"/>
          </p:nvPr>
        </p:nvSpPr>
        <p:spPr/>
        <p:txBody>
          <a:bodyPr/>
          <a:lstStyle/>
          <a:p>
            <a:fld id="{3F25D16D-8C0E-4414-8F85-7E92E7201C37}" type="datetime1">
              <a:rPr lang="zh-CN" altLang="en-US" smtClean="0"/>
              <a:t>2023/3/28</a:t>
            </a:fld>
            <a:endParaRPr lang="zh-CN" altLang="en-US"/>
          </a:p>
        </p:txBody>
      </p:sp>
      <p:sp>
        <p:nvSpPr>
          <p:cNvPr id="4" name="页脚占位符 3">
            <a:extLst>
              <a:ext uri="{FF2B5EF4-FFF2-40B4-BE49-F238E27FC236}">
                <a16:creationId xmlns:a16="http://schemas.microsoft.com/office/drawing/2014/main" id="{C85A7FB1-1355-AAF7-F163-D44653935613}"/>
              </a:ext>
            </a:extLst>
          </p:cNvPr>
          <p:cNvSpPr>
            <a:spLocks noGrp="1"/>
          </p:cNvSpPr>
          <p:nvPr>
            <p:ph type="ftr" sz="quarter" idx="11"/>
          </p:nvPr>
        </p:nvSpPr>
        <p:spPr/>
        <p:txBody>
          <a:bodyPr/>
          <a:lstStyle/>
          <a:p>
            <a:r>
              <a:rPr lang="en-US" altLang="zh-CN"/>
              <a:t>@2023 Stan Z. Li, Westlake University</a:t>
            </a:r>
            <a:endParaRPr lang="zh-CN" altLang="en-US"/>
          </a:p>
        </p:txBody>
      </p:sp>
      <p:sp>
        <p:nvSpPr>
          <p:cNvPr id="5" name="灯片编号占位符 4">
            <a:extLst>
              <a:ext uri="{FF2B5EF4-FFF2-40B4-BE49-F238E27FC236}">
                <a16:creationId xmlns:a16="http://schemas.microsoft.com/office/drawing/2014/main" id="{0B5F161C-DE72-96F5-6B8D-A7B2AB8DEDBE}"/>
              </a:ext>
            </a:extLst>
          </p:cNvPr>
          <p:cNvSpPr>
            <a:spLocks noGrp="1"/>
          </p:cNvSpPr>
          <p:nvPr>
            <p:ph type="sldNum" sz="quarter" idx="12"/>
          </p:nvPr>
        </p:nvSpPr>
        <p:spPr/>
        <p:txBody>
          <a:body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2440389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966E40-E6D9-DCC1-5BF0-0533B23E4249}"/>
              </a:ext>
            </a:extLst>
          </p:cNvPr>
          <p:cNvSpPr>
            <a:spLocks noGrp="1"/>
          </p:cNvSpPr>
          <p:nvPr>
            <p:ph type="dt" sz="half" idx="10"/>
          </p:nvPr>
        </p:nvSpPr>
        <p:spPr/>
        <p:txBody>
          <a:bodyPr/>
          <a:lstStyle/>
          <a:p>
            <a:fld id="{34395932-FC3A-4BB5-9800-1DFE36D15190}" type="datetime1">
              <a:rPr lang="zh-CN" altLang="en-US" smtClean="0"/>
              <a:t>2023/3/28</a:t>
            </a:fld>
            <a:endParaRPr lang="zh-CN" altLang="en-US"/>
          </a:p>
        </p:txBody>
      </p:sp>
      <p:sp>
        <p:nvSpPr>
          <p:cNvPr id="3" name="页脚占位符 2">
            <a:extLst>
              <a:ext uri="{FF2B5EF4-FFF2-40B4-BE49-F238E27FC236}">
                <a16:creationId xmlns:a16="http://schemas.microsoft.com/office/drawing/2014/main" id="{12B276F9-F75E-5603-8520-61C15435FF43}"/>
              </a:ext>
            </a:extLst>
          </p:cNvPr>
          <p:cNvSpPr>
            <a:spLocks noGrp="1"/>
          </p:cNvSpPr>
          <p:nvPr>
            <p:ph type="ftr" sz="quarter" idx="11"/>
          </p:nvPr>
        </p:nvSpPr>
        <p:spPr/>
        <p:txBody>
          <a:bodyPr/>
          <a:lstStyle/>
          <a:p>
            <a:r>
              <a:rPr lang="en-US" altLang="zh-CN"/>
              <a:t>@2023 Stan Z. Li, Westlake University</a:t>
            </a:r>
            <a:endParaRPr lang="zh-CN" altLang="en-US"/>
          </a:p>
        </p:txBody>
      </p:sp>
      <p:sp>
        <p:nvSpPr>
          <p:cNvPr id="4" name="灯片编号占位符 3">
            <a:extLst>
              <a:ext uri="{FF2B5EF4-FFF2-40B4-BE49-F238E27FC236}">
                <a16:creationId xmlns:a16="http://schemas.microsoft.com/office/drawing/2014/main" id="{E2628EB6-7C7B-8154-B6BB-08FE53E5D8E2}"/>
              </a:ext>
            </a:extLst>
          </p:cNvPr>
          <p:cNvSpPr>
            <a:spLocks noGrp="1"/>
          </p:cNvSpPr>
          <p:nvPr>
            <p:ph type="sldNum" sz="quarter" idx="12"/>
          </p:nvPr>
        </p:nvSpPr>
        <p:spPr/>
        <p:txBody>
          <a:body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219079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2415F-1B7C-3236-3BC3-FDF12998DF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5F5D8F8-5FB2-274A-8101-74054C0123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1DEB41-0FA8-7850-1C05-5A5FB1038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25E9DC0-18B9-E1CE-D4FE-E58BEA39CBE1}"/>
              </a:ext>
            </a:extLst>
          </p:cNvPr>
          <p:cNvSpPr>
            <a:spLocks noGrp="1"/>
          </p:cNvSpPr>
          <p:nvPr>
            <p:ph type="dt" sz="half" idx="10"/>
          </p:nvPr>
        </p:nvSpPr>
        <p:spPr/>
        <p:txBody>
          <a:bodyPr/>
          <a:lstStyle/>
          <a:p>
            <a:fld id="{A35F3E46-73D2-4495-B400-5CE298A46941}" type="datetime1">
              <a:rPr lang="zh-CN" altLang="en-US" smtClean="0"/>
              <a:t>2023/3/28</a:t>
            </a:fld>
            <a:endParaRPr lang="zh-CN" altLang="en-US"/>
          </a:p>
        </p:txBody>
      </p:sp>
      <p:sp>
        <p:nvSpPr>
          <p:cNvPr id="6" name="页脚占位符 5">
            <a:extLst>
              <a:ext uri="{FF2B5EF4-FFF2-40B4-BE49-F238E27FC236}">
                <a16:creationId xmlns:a16="http://schemas.microsoft.com/office/drawing/2014/main" id="{C152C8B8-861F-3D28-4617-07BB9EA3EDF2}"/>
              </a:ext>
            </a:extLst>
          </p:cNvPr>
          <p:cNvSpPr>
            <a:spLocks noGrp="1"/>
          </p:cNvSpPr>
          <p:nvPr>
            <p:ph type="ftr" sz="quarter" idx="11"/>
          </p:nvPr>
        </p:nvSpPr>
        <p:spPr/>
        <p:txBody>
          <a:bodyPr/>
          <a:lstStyle/>
          <a:p>
            <a:r>
              <a:rPr lang="en-US" altLang="zh-CN"/>
              <a:t>@2023 Stan Z. Li, Westlake University</a:t>
            </a:r>
            <a:endParaRPr lang="zh-CN" altLang="en-US"/>
          </a:p>
        </p:txBody>
      </p:sp>
      <p:sp>
        <p:nvSpPr>
          <p:cNvPr id="7" name="灯片编号占位符 6">
            <a:extLst>
              <a:ext uri="{FF2B5EF4-FFF2-40B4-BE49-F238E27FC236}">
                <a16:creationId xmlns:a16="http://schemas.microsoft.com/office/drawing/2014/main" id="{0B580C1E-784D-1EA9-9752-4127B61F06FE}"/>
              </a:ext>
            </a:extLst>
          </p:cNvPr>
          <p:cNvSpPr>
            <a:spLocks noGrp="1"/>
          </p:cNvSpPr>
          <p:nvPr>
            <p:ph type="sldNum" sz="quarter" idx="12"/>
          </p:nvPr>
        </p:nvSpPr>
        <p:spPr/>
        <p:txBody>
          <a:body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1337358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DAF60-4868-A5D8-FEC1-5F0B95166B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5A6C6A-2A4A-6887-65F5-91CB0A7A8C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2970536-9D9B-362A-C16E-191573E1CB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F7277E-51D6-CC10-09A8-0C14D65B9E06}"/>
              </a:ext>
            </a:extLst>
          </p:cNvPr>
          <p:cNvSpPr>
            <a:spLocks noGrp="1"/>
          </p:cNvSpPr>
          <p:nvPr>
            <p:ph type="dt" sz="half" idx="10"/>
          </p:nvPr>
        </p:nvSpPr>
        <p:spPr/>
        <p:txBody>
          <a:bodyPr/>
          <a:lstStyle/>
          <a:p>
            <a:fld id="{477A6324-1114-42FD-9CCB-4D902B8E3730}" type="datetime1">
              <a:rPr lang="zh-CN" altLang="en-US" smtClean="0"/>
              <a:t>2023/3/28</a:t>
            </a:fld>
            <a:endParaRPr lang="zh-CN" altLang="en-US"/>
          </a:p>
        </p:txBody>
      </p:sp>
      <p:sp>
        <p:nvSpPr>
          <p:cNvPr id="6" name="页脚占位符 5">
            <a:extLst>
              <a:ext uri="{FF2B5EF4-FFF2-40B4-BE49-F238E27FC236}">
                <a16:creationId xmlns:a16="http://schemas.microsoft.com/office/drawing/2014/main" id="{9659398D-9192-DC84-84A4-BE9BBC1542AD}"/>
              </a:ext>
            </a:extLst>
          </p:cNvPr>
          <p:cNvSpPr>
            <a:spLocks noGrp="1"/>
          </p:cNvSpPr>
          <p:nvPr>
            <p:ph type="ftr" sz="quarter" idx="11"/>
          </p:nvPr>
        </p:nvSpPr>
        <p:spPr/>
        <p:txBody>
          <a:bodyPr/>
          <a:lstStyle/>
          <a:p>
            <a:r>
              <a:rPr lang="en-US" altLang="zh-CN"/>
              <a:t>@2023 Stan Z. Li, Westlake University</a:t>
            </a:r>
            <a:endParaRPr lang="zh-CN" altLang="en-US"/>
          </a:p>
        </p:txBody>
      </p:sp>
      <p:sp>
        <p:nvSpPr>
          <p:cNvPr id="7" name="灯片编号占位符 6">
            <a:extLst>
              <a:ext uri="{FF2B5EF4-FFF2-40B4-BE49-F238E27FC236}">
                <a16:creationId xmlns:a16="http://schemas.microsoft.com/office/drawing/2014/main" id="{914316B2-845A-2DBD-A172-66711A7C37EC}"/>
              </a:ext>
            </a:extLst>
          </p:cNvPr>
          <p:cNvSpPr>
            <a:spLocks noGrp="1"/>
          </p:cNvSpPr>
          <p:nvPr>
            <p:ph type="sldNum" sz="quarter" idx="12"/>
          </p:nvPr>
        </p:nvSpPr>
        <p:spPr/>
        <p:txBody>
          <a:body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499487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9F9281E-4F50-42FB-3431-27FD34442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05D1881-7242-20A3-36CB-128FFBE29D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C7E56E-A3E7-D39A-C2A9-35EF9737CA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26DA75-C5D3-4B53-AB39-AFE5F1C7E357}" type="datetime1">
              <a:rPr lang="zh-CN" altLang="en-US" smtClean="0"/>
              <a:t>2023/3/28</a:t>
            </a:fld>
            <a:endParaRPr lang="zh-CN" altLang="en-US"/>
          </a:p>
        </p:txBody>
      </p:sp>
      <p:sp>
        <p:nvSpPr>
          <p:cNvPr id="5" name="页脚占位符 4">
            <a:extLst>
              <a:ext uri="{FF2B5EF4-FFF2-40B4-BE49-F238E27FC236}">
                <a16:creationId xmlns:a16="http://schemas.microsoft.com/office/drawing/2014/main" id="{FCFF871A-2ACF-8C11-D813-35EAD13741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@2023 Stan Z. Li, Westlake University</a:t>
            </a:r>
            <a:endParaRPr lang="zh-CN" altLang="en-US"/>
          </a:p>
        </p:txBody>
      </p:sp>
      <p:sp>
        <p:nvSpPr>
          <p:cNvPr id="6" name="灯片编号占位符 5">
            <a:extLst>
              <a:ext uri="{FF2B5EF4-FFF2-40B4-BE49-F238E27FC236}">
                <a16:creationId xmlns:a16="http://schemas.microsoft.com/office/drawing/2014/main" id="{1F03215D-3F39-4A0C-F975-0FDD3CC12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C584B-6906-4965-A83E-AF032DF7B0DA}" type="slidenum">
              <a:rPr lang="zh-CN" altLang="en-US" smtClean="0"/>
              <a:t>‹#›</a:t>
            </a:fld>
            <a:endParaRPr lang="zh-CN" altLang="en-US"/>
          </a:p>
        </p:txBody>
      </p:sp>
    </p:spTree>
    <p:extLst>
      <p:ext uri="{BB962C8B-B14F-4D97-AF65-F5344CB8AC3E}">
        <p14:creationId xmlns:p14="http://schemas.microsoft.com/office/powerpoint/2010/main" val="3984228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10.png"/><Relationship Id="rId3" Type="http://schemas.openxmlformats.org/officeDocument/2006/relationships/image" Target="../media/image24.emf"/><Relationship Id="rId7" Type="http://schemas.openxmlformats.org/officeDocument/2006/relationships/image" Target="../media/image80.png"/><Relationship Id="rId12" Type="http://schemas.openxmlformats.org/officeDocument/2006/relationships/customXml" Target="../ink/ink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00.png"/><Relationship Id="rId5" Type="http://schemas.openxmlformats.org/officeDocument/2006/relationships/image" Target="../media/image70.png"/><Relationship Id="rId15" Type="http://schemas.openxmlformats.org/officeDocument/2006/relationships/image" Target="../media/image12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0.png"/><Relationship Id="rId14" Type="http://schemas.openxmlformats.org/officeDocument/2006/relationships/customXml" Target="../ink/ink6.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110.png"/><Relationship Id="rId3" Type="http://schemas.openxmlformats.org/officeDocument/2006/relationships/image" Target="../media/image24.emf"/><Relationship Id="rId7" Type="http://schemas.openxmlformats.org/officeDocument/2006/relationships/image" Target="../media/image80.png"/><Relationship Id="rId12" Type="http://schemas.openxmlformats.org/officeDocument/2006/relationships/customXml" Target="../ink/ink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100.png"/><Relationship Id="rId5" Type="http://schemas.openxmlformats.org/officeDocument/2006/relationships/image" Target="../media/image70.png"/><Relationship Id="rId15" Type="http://schemas.openxmlformats.org/officeDocument/2006/relationships/image" Target="../media/image12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90.png"/><Relationship Id="rId14" Type="http://schemas.openxmlformats.org/officeDocument/2006/relationships/customXml" Target="../ink/ink12.xml"/></Relationships>
</file>

<file path=ppt/slides/_rels/slide13.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customXml" Target="../ink/ink14.xml"/><Relationship Id="rId10" Type="http://schemas.openxmlformats.org/officeDocument/2006/relationships/image" Target="../media/image27.emf"/><Relationship Id="rId4" Type="http://schemas.openxmlformats.org/officeDocument/2006/relationships/image" Target="../media/image130.png"/><Relationship Id="rId9" Type="http://schemas.openxmlformats.org/officeDocument/2006/relationships/image" Target="../media/image26.emf"/></Relationships>
</file>

<file path=ppt/slides/_rels/slide14.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customXml" Target="../ink/ink17.xml"/><Relationship Id="rId7" Type="http://schemas.openxmlformats.org/officeDocument/2006/relationships/customXml" Target="../ink/ink1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customXml" Target="../ink/ink18.xml"/><Relationship Id="rId10" Type="http://schemas.openxmlformats.org/officeDocument/2006/relationships/image" Target="../media/image28.emf"/><Relationship Id="rId4" Type="http://schemas.openxmlformats.org/officeDocument/2006/relationships/image" Target="../media/image130.png"/><Relationship Id="rId9" Type="http://schemas.openxmlformats.org/officeDocument/2006/relationships/image" Target="../media/image26.emf"/></Relationships>
</file>

<file path=ppt/slides/_rels/slide15.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customXml" Target="../ink/ink21.xml"/><Relationship Id="rId7" Type="http://schemas.openxmlformats.org/officeDocument/2006/relationships/customXml" Target="../ink/ink2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customXml" Target="../ink/ink22.xml"/><Relationship Id="rId10" Type="http://schemas.openxmlformats.org/officeDocument/2006/relationships/image" Target="../media/image29.emf"/><Relationship Id="rId4" Type="http://schemas.openxmlformats.org/officeDocument/2006/relationships/image" Target="../media/image130.png"/><Relationship Id="rId9" Type="http://schemas.openxmlformats.org/officeDocument/2006/relationships/image" Target="../media/image26.emf"/></Relationships>
</file>

<file path=ppt/slides/_rels/slide16.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customXml" Target="../ink/ink25.xml"/><Relationship Id="rId7" Type="http://schemas.openxmlformats.org/officeDocument/2006/relationships/customXml" Target="../ink/ink2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image" Target="../media/image30.png"/><Relationship Id="rId5" Type="http://schemas.openxmlformats.org/officeDocument/2006/relationships/customXml" Target="../ink/ink26.xml"/><Relationship Id="rId10" Type="http://schemas.openxmlformats.org/officeDocument/2006/relationships/image" Target="../media/image29.emf"/><Relationship Id="rId4" Type="http://schemas.openxmlformats.org/officeDocument/2006/relationships/image" Target="../media/image130.png"/><Relationship Id="rId9"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customXml" Target="../ink/ink29.xml"/><Relationship Id="rId7" Type="http://schemas.openxmlformats.org/officeDocument/2006/relationships/customXml" Target="../ink/ink3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31.xml"/><Relationship Id="rId5" Type="http://schemas.openxmlformats.org/officeDocument/2006/relationships/customXml" Target="../ink/ink30.xml"/><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34.xml"/><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ustomXml" Target="../ink/ink36.xml"/><Relationship Id="rId4" Type="http://schemas.openxmlformats.org/officeDocument/2006/relationships/image" Target="../media/image1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37.xml"/><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38.xml"/><Relationship Id="rId4" Type="http://schemas.openxmlformats.org/officeDocument/2006/relationships/image" Target="../media/image130.png"/></Relationships>
</file>

<file path=ppt/slides/_rels/slide21.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customXml" Target="../ink/ink40.xml"/><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42.xml"/><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3" Type="http://schemas.openxmlformats.org/officeDocument/2006/relationships/customXml" Target="../ink/ink43.xml"/><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44.xml"/><Relationship Id="rId4" Type="http://schemas.openxmlformats.org/officeDocument/2006/relationships/image" Target="../media/image130.png"/></Relationships>
</file>

<file path=ppt/slides/_rels/slide24.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customXml" Target="../ink/ink46.xml"/><Relationship Id="rId4" Type="http://schemas.openxmlformats.org/officeDocument/2006/relationships/image" Target="../media/image130.png"/></Relationships>
</file>

<file path=ppt/slides/_rels/slide25.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48.xml"/><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3" Type="http://schemas.openxmlformats.org/officeDocument/2006/relationships/customXml" Target="../ink/ink49.xml"/><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jalammar.github.io/illustrated-transformer/" TargetMode="External"/><Relationship Id="rId5" Type="http://schemas.openxmlformats.org/officeDocument/2006/relationships/customXml" Target="../ink/ink50.xml"/><Relationship Id="rId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customXml" Target="../ink/ink51.xml"/><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52.xml"/><Relationship Id="rId4" Type="http://schemas.openxmlformats.org/officeDocument/2006/relationships/image" Target="../media/image13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C43BE82-9437-619E-30B6-C3C5997F947F}"/>
              </a:ext>
            </a:extLst>
          </p:cNvPr>
          <p:cNvSpPr>
            <a:spLocks noGrp="1"/>
          </p:cNvSpPr>
          <p:nvPr>
            <p:ph type="ctrTitle"/>
          </p:nvPr>
        </p:nvSpPr>
        <p:spPr>
          <a:xfrm>
            <a:off x="1527559" y="1113729"/>
            <a:ext cx="9144000" cy="1100050"/>
          </a:xfrm>
        </p:spPr>
        <p:txBody>
          <a:bodyPr anchor="ctr" anchorCtr="1">
            <a:normAutofit/>
          </a:bodyPr>
          <a:lstStyle/>
          <a:p>
            <a:r>
              <a:rPr lang="en-US" altLang="zh-CN" sz="5400" dirty="0"/>
              <a:t>Deep</a:t>
            </a:r>
            <a:r>
              <a:rPr lang="en-US" altLang="zh-TW" sz="5400" dirty="0"/>
              <a:t> Learning</a:t>
            </a:r>
            <a:endParaRPr lang="zh-TW" altLang="en-US" sz="5400" dirty="0"/>
          </a:p>
        </p:txBody>
      </p:sp>
      <p:sp>
        <p:nvSpPr>
          <p:cNvPr id="5" name="副標題 2">
            <a:extLst>
              <a:ext uri="{FF2B5EF4-FFF2-40B4-BE49-F238E27FC236}">
                <a16:creationId xmlns:a16="http://schemas.microsoft.com/office/drawing/2014/main" id="{BD9AE031-8670-D919-A444-77D09B3A93E1}"/>
              </a:ext>
            </a:extLst>
          </p:cNvPr>
          <p:cNvSpPr>
            <a:spLocks noGrp="1"/>
          </p:cNvSpPr>
          <p:nvPr>
            <p:ph type="subTitle" idx="1"/>
          </p:nvPr>
        </p:nvSpPr>
        <p:spPr>
          <a:xfrm>
            <a:off x="1527559" y="2369962"/>
            <a:ext cx="9144000" cy="805440"/>
          </a:xfrm>
        </p:spPr>
        <p:txBody>
          <a:bodyPr anchor="ctr" anchorCtr="1">
            <a:normAutofit/>
          </a:bodyPr>
          <a:lstStyle/>
          <a:p>
            <a:pPr>
              <a:lnSpc>
                <a:spcPct val="100000"/>
              </a:lnSpc>
            </a:pPr>
            <a:r>
              <a:rPr lang="en-US" altLang="zh-TW" sz="2800" dirty="0"/>
              <a:t>Stan Z. Li, </a:t>
            </a:r>
            <a:r>
              <a:rPr lang="en-US" altLang="zh-CN" sz="2800" dirty="0"/>
              <a:t>Tao Lin</a:t>
            </a:r>
            <a:endParaRPr lang="zh-TW" altLang="en-US" sz="2800" dirty="0"/>
          </a:p>
        </p:txBody>
      </p:sp>
      <p:pic>
        <p:nvPicPr>
          <p:cNvPr id="6" name="图片 5">
            <a:extLst>
              <a:ext uri="{FF2B5EF4-FFF2-40B4-BE49-F238E27FC236}">
                <a16:creationId xmlns:a16="http://schemas.microsoft.com/office/drawing/2014/main" id="{4B6BAC11-6143-BC1D-788F-1DD4E3A78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5899150"/>
            <a:ext cx="1524000" cy="457200"/>
          </a:xfrm>
          <a:prstGeom prst="rect">
            <a:avLst/>
          </a:prstGeom>
        </p:spPr>
      </p:pic>
      <p:sp>
        <p:nvSpPr>
          <p:cNvPr id="7" name="副標題 2">
            <a:extLst>
              <a:ext uri="{FF2B5EF4-FFF2-40B4-BE49-F238E27FC236}">
                <a16:creationId xmlns:a16="http://schemas.microsoft.com/office/drawing/2014/main" id="{B5870EDB-9731-EEEB-79FF-A409BE62D62D}"/>
              </a:ext>
            </a:extLst>
          </p:cNvPr>
          <p:cNvSpPr txBox="1">
            <a:spLocks/>
          </p:cNvSpPr>
          <p:nvPr/>
        </p:nvSpPr>
        <p:spPr>
          <a:xfrm>
            <a:off x="1527559" y="3640177"/>
            <a:ext cx="9144000" cy="1878687"/>
          </a:xfrm>
          <a:prstGeom prst="rect">
            <a:avLst/>
          </a:prstGeom>
        </p:spPr>
        <p:txBody>
          <a:bodyPr vert="horz" lIns="91440" tIns="45720" rIns="91440" bIns="45720" rtlCol="0" anchor="ctr" anchorCtr="1">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220000"/>
              </a:lnSpc>
            </a:pPr>
            <a:r>
              <a:rPr lang="en-US" altLang="zh-TW" sz="3600" dirty="0"/>
              <a:t>Lecture 9: Attention </a:t>
            </a:r>
          </a:p>
          <a:p>
            <a:pPr>
              <a:lnSpc>
                <a:spcPct val="220000"/>
              </a:lnSpc>
            </a:pPr>
            <a:r>
              <a:rPr lang="en-US" altLang="zh-TW" sz="2800" dirty="0"/>
              <a:t>Stan Z. Li</a:t>
            </a:r>
            <a:endParaRPr lang="zh-TW" altLang="en-US" sz="2800" dirty="0"/>
          </a:p>
        </p:txBody>
      </p:sp>
      <p:sp>
        <p:nvSpPr>
          <p:cNvPr id="10" name="页脚占位符 9">
            <a:extLst>
              <a:ext uri="{FF2B5EF4-FFF2-40B4-BE49-F238E27FC236}">
                <a16:creationId xmlns:a16="http://schemas.microsoft.com/office/drawing/2014/main" id="{BC328399-51A2-9A02-A777-5AEFF413068B}"/>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1444607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Attention Mechanism</a:t>
            </a:r>
            <a:endParaRPr lang="en-CA" dirty="0"/>
          </a:p>
        </p:txBody>
      </p:sp>
      <p:sp>
        <p:nvSpPr>
          <p:cNvPr id="63" name="文本框 62">
            <a:extLst>
              <a:ext uri="{FF2B5EF4-FFF2-40B4-BE49-F238E27FC236}">
                <a16:creationId xmlns:a16="http://schemas.microsoft.com/office/drawing/2014/main" id="{60744EFB-E8A4-A063-D0E6-E8E91B9DFBAE}"/>
              </a:ext>
            </a:extLst>
          </p:cNvPr>
          <p:cNvSpPr txBox="1"/>
          <p:nvPr/>
        </p:nvSpPr>
        <p:spPr>
          <a:xfrm>
            <a:off x="100073" y="1307370"/>
            <a:ext cx="6220274" cy="1015663"/>
          </a:xfrm>
          <a:prstGeom prst="rect">
            <a:avLst/>
          </a:prstGeom>
          <a:noFill/>
        </p:spPr>
        <p:txBody>
          <a:bodyPr wrap="square">
            <a:spAutoFit/>
          </a:bodyPr>
          <a:lstStyle/>
          <a:p>
            <a:pPr algn="l"/>
            <a:r>
              <a:rPr lang="en-US" altLang="zh-CN" sz="2400" b="1" i="0" u="none" strike="noStrike" dirty="0">
                <a:effectLst/>
                <a:latin typeface="Gilroy"/>
              </a:rPr>
              <a:t>- previously on Sequence Modeling</a:t>
            </a:r>
            <a:endParaRPr lang="en-US" altLang="zh-CN" sz="2400" b="0" i="0" dirty="0">
              <a:effectLst/>
              <a:latin typeface="Gilroy"/>
            </a:endParaRPr>
          </a:p>
          <a:p>
            <a:br>
              <a:rPr lang="en-US" altLang="zh-CN" b="0" i="0" dirty="0">
                <a:solidFill>
                  <a:srgbClr val="000000"/>
                </a:solidFill>
                <a:effectLst/>
                <a:latin typeface="Gilroy"/>
              </a:rPr>
            </a:br>
            <a:endParaRPr lang="zh-CN" altLang="en-US" dirty="0"/>
          </a:p>
        </p:txBody>
      </p:sp>
      <p:pic>
        <p:nvPicPr>
          <p:cNvPr id="64" name="Picture 3">
            <a:extLst>
              <a:ext uri="{FF2B5EF4-FFF2-40B4-BE49-F238E27FC236}">
                <a16:creationId xmlns:a16="http://schemas.microsoft.com/office/drawing/2014/main" id="{E7E160DB-0513-44E8-A6A4-273E80B28F02}"/>
              </a:ext>
            </a:extLst>
          </p:cNvPr>
          <p:cNvPicPr>
            <a:picLocks noChangeAspect="1"/>
          </p:cNvPicPr>
          <p:nvPr/>
        </p:nvPicPr>
        <p:blipFill rotWithShape="1">
          <a:blip r:embed="rId3"/>
          <a:srcRect l="-1" r="3310" b="10829"/>
          <a:stretch/>
        </p:blipFill>
        <p:spPr>
          <a:xfrm>
            <a:off x="2350791" y="2959823"/>
            <a:ext cx="7011649" cy="3553305"/>
          </a:xfrm>
          <a:prstGeom prst="rect">
            <a:avLst/>
          </a:prstGeom>
        </p:spPr>
      </p:pic>
      <p:sp>
        <p:nvSpPr>
          <p:cNvPr id="65" name="Content Placeholder 2">
            <a:extLst>
              <a:ext uri="{FF2B5EF4-FFF2-40B4-BE49-F238E27FC236}">
                <a16:creationId xmlns:a16="http://schemas.microsoft.com/office/drawing/2014/main" id="{6C8A9ECA-5045-4253-97DA-BACD8FA2A77F}"/>
              </a:ext>
            </a:extLst>
          </p:cNvPr>
          <p:cNvSpPr>
            <a:spLocks noGrp="1"/>
          </p:cNvSpPr>
          <p:nvPr/>
        </p:nvSpPr>
        <p:spPr>
          <a:xfrm>
            <a:off x="837821" y="1731592"/>
            <a:ext cx="11802746" cy="28033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Encoder-Decoder Network Structures</a:t>
            </a:r>
          </a:p>
          <a:p>
            <a:r>
              <a:rPr lang="en-US" sz="1800" dirty="0"/>
              <a:t>Encoder generates a contextualized representation of the input (last state).</a:t>
            </a:r>
          </a:p>
          <a:p>
            <a:r>
              <a:rPr lang="en-US" sz="1800" dirty="0"/>
              <a:t>Decoder takes that state and autoregressively generates a sequence of outputs</a:t>
            </a:r>
            <a:endParaRPr lang="en-CA" sz="1800" dirty="0"/>
          </a:p>
        </p:txBody>
      </p:sp>
      <p:sp>
        <p:nvSpPr>
          <p:cNvPr id="68" name="页脚占位符 67">
            <a:extLst>
              <a:ext uri="{FF2B5EF4-FFF2-40B4-BE49-F238E27FC236}">
                <a16:creationId xmlns:a16="http://schemas.microsoft.com/office/drawing/2014/main" id="{1CC792BF-EE0B-51AC-3391-CB4CCB89CECA}"/>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1179925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8" name="文本框 7">
            <a:extLst>
              <a:ext uri="{FF2B5EF4-FFF2-40B4-BE49-F238E27FC236}">
                <a16:creationId xmlns:a16="http://schemas.microsoft.com/office/drawing/2014/main" id="{F1F3059F-22E1-7852-0D37-BEC51236409D}"/>
              </a:ext>
            </a:extLst>
          </p:cNvPr>
          <p:cNvSpPr txBox="1"/>
          <p:nvPr/>
        </p:nvSpPr>
        <p:spPr>
          <a:xfrm>
            <a:off x="100073" y="1307370"/>
            <a:ext cx="6220274" cy="1015663"/>
          </a:xfrm>
          <a:prstGeom prst="rect">
            <a:avLst/>
          </a:prstGeom>
          <a:noFill/>
        </p:spPr>
        <p:txBody>
          <a:bodyPr wrap="square">
            <a:spAutoFit/>
          </a:bodyPr>
          <a:lstStyle/>
          <a:p>
            <a:pPr algn="l"/>
            <a:r>
              <a:rPr lang="en-US" altLang="zh-CN" sz="2400" b="1" i="0" u="none" strike="noStrike" dirty="0">
                <a:effectLst/>
                <a:latin typeface="Gilroy"/>
              </a:rPr>
              <a:t>- General Encoder-Decoder Network</a:t>
            </a:r>
            <a:endParaRPr lang="en-US" altLang="zh-CN" sz="2400" b="0" i="0" dirty="0">
              <a:effectLst/>
              <a:latin typeface="Gilroy"/>
            </a:endParaRPr>
          </a:p>
          <a:p>
            <a:br>
              <a:rPr lang="en-US" altLang="zh-CN" b="0" i="0" dirty="0">
                <a:solidFill>
                  <a:srgbClr val="000000"/>
                </a:solidFill>
                <a:effectLst/>
                <a:latin typeface="Gilroy"/>
              </a:rPr>
            </a:br>
            <a:endParaRPr lang="zh-CN"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Attention Mechanism</a:t>
            </a:r>
            <a:endParaRPr lang="en-CA" dirty="0"/>
          </a:p>
        </p:txBody>
      </p:sp>
      <p:grpSp>
        <p:nvGrpSpPr>
          <p:cNvPr id="39" name="Group 64">
            <a:extLst>
              <a:ext uri="{FF2B5EF4-FFF2-40B4-BE49-F238E27FC236}">
                <a16:creationId xmlns:a16="http://schemas.microsoft.com/office/drawing/2014/main" id="{83BBBE29-4DCB-4CA5-AB95-3036FFF4F553}"/>
              </a:ext>
            </a:extLst>
          </p:cNvPr>
          <p:cNvGrpSpPr/>
          <p:nvPr/>
        </p:nvGrpSpPr>
        <p:grpSpPr>
          <a:xfrm>
            <a:off x="3034748" y="2623756"/>
            <a:ext cx="8982299" cy="3630647"/>
            <a:chOff x="3160054" y="3272990"/>
            <a:chExt cx="8982299" cy="3630647"/>
          </a:xfrm>
        </p:grpSpPr>
        <p:pic>
          <p:nvPicPr>
            <p:cNvPr id="42" name="Picture 4">
              <a:extLst>
                <a:ext uri="{FF2B5EF4-FFF2-40B4-BE49-F238E27FC236}">
                  <a16:creationId xmlns:a16="http://schemas.microsoft.com/office/drawing/2014/main" id="{59F96169-AF6B-424D-9CEC-7288216EF0A8}"/>
                </a:ext>
              </a:extLst>
            </p:cNvPr>
            <p:cNvPicPr>
              <a:picLocks noChangeAspect="1"/>
            </p:cNvPicPr>
            <p:nvPr/>
          </p:nvPicPr>
          <p:blipFill>
            <a:blip r:embed="rId3"/>
            <a:stretch>
              <a:fillRect/>
            </a:stretch>
          </p:blipFill>
          <p:spPr>
            <a:xfrm>
              <a:off x="3160054" y="3272990"/>
              <a:ext cx="8982299" cy="3630647"/>
            </a:xfrm>
            <a:prstGeom prst="rect">
              <a:avLst/>
            </a:prstGeom>
          </p:spPr>
        </p:pic>
        <mc:AlternateContent xmlns:mc="http://schemas.openxmlformats.org/markup-compatibility/2006" xmlns:p14="http://schemas.microsoft.com/office/powerpoint/2010/main">
          <mc:Choice Requires="p14">
            <p:contentPart p14:bwMode="auto" r:id="rId4">
              <p14:nvContentPartPr>
                <p14:cNvPr id="43" name="Ink 10">
                  <a:extLst>
                    <a:ext uri="{FF2B5EF4-FFF2-40B4-BE49-F238E27FC236}">
                      <a16:creationId xmlns:a16="http://schemas.microsoft.com/office/drawing/2014/main" id="{97EAD41C-2350-46D2-BA80-BFCB82D9D52F}"/>
                    </a:ext>
                  </a:extLst>
                </p14:cNvPr>
                <p14:cNvContentPartPr/>
                <p14:nvPr/>
              </p14:nvContentPartPr>
              <p14:xfrm>
                <a:off x="3687649" y="6551638"/>
                <a:ext cx="313200" cy="37440"/>
              </p14:xfrm>
            </p:contentPart>
          </mc:Choice>
          <mc:Fallback xmlns="">
            <p:pic>
              <p:nvPicPr>
                <p:cNvPr id="43" name="Ink 10">
                  <a:extLst>
                    <a:ext uri="{FF2B5EF4-FFF2-40B4-BE49-F238E27FC236}">
                      <a16:creationId xmlns:a16="http://schemas.microsoft.com/office/drawing/2014/main" id="{97EAD41C-2350-46D2-BA80-BFCB82D9D52F}"/>
                    </a:ext>
                  </a:extLst>
                </p:cNvPr>
                <p:cNvPicPr/>
                <p:nvPr/>
              </p:nvPicPr>
              <p:blipFill>
                <a:blip r:embed="rId5"/>
                <a:stretch>
                  <a:fillRect/>
                </a:stretch>
              </p:blipFill>
              <p:spPr>
                <a:xfrm>
                  <a:off x="3615649" y="6406240"/>
                  <a:ext cx="456840" cy="32787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11">
                  <a:extLst>
                    <a:ext uri="{FF2B5EF4-FFF2-40B4-BE49-F238E27FC236}">
                      <a16:creationId xmlns:a16="http://schemas.microsoft.com/office/drawing/2014/main" id="{6254C459-11AB-413E-81E1-8A1170DFB35A}"/>
                    </a:ext>
                  </a:extLst>
                </p14:cNvPr>
                <p14:cNvContentPartPr/>
                <p14:nvPr/>
              </p14:nvContentPartPr>
              <p14:xfrm>
                <a:off x="4729129" y="6551998"/>
                <a:ext cx="356400" cy="42120"/>
              </p14:xfrm>
            </p:contentPart>
          </mc:Choice>
          <mc:Fallback xmlns="">
            <p:pic>
              <p:nvPicPr>
                <p:cNvPr id="44" name="Ink 11">
                  <a:extLst>
                    <a:ext uri="{FF2B5EF4-FFF2-40B4-BE49-F238E27FC236}">
                      <a16:creationId xmlns:a16="http://schemas.microsoft.com/office/drawing/2014/main" id="{6254C459-11AB-413E-81E1-8A1170DFB35A}"/>
                    </a:ext>
                  </a:extLst>
                </p:cNvPr>
                <p:cNvPicPr/>
                <p:nvPr/>
              </p:nvPicPr>
              <p:blipFill>
                <a:blip r:embed="rId7"/>
                <a:stretch>
                  <a:fillRect/>
                </a:stretch>
              </p:blipFill>
              <p:spPr>
                <a:xfrm>
                  <a:off x="4657129" y="6407998"/>
                  <a:ext cx="5000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12">
                  <a:extLst>
                    <a:ext uri="{FF2B5EF4-FFF2-40B4-BE49-F238E27FC236}">
                      <a16:creationId xmlns:a16="http://schemas.microsoft.com/office/drawing/2014/main" id="{AEBB954A-F951-49B1-8EF1-E9DFE6024023}"/>
                    </a:ext>
                  </a:extLst>
                </p14:cNvPr>
                <p14:cNvContentPartPr/>
                <p14:nvPr/>
              </p14:nvContentPartPr>
              <p14:xfrm>
                <a:off x="7066609" y="6549478"/>
                <a:ext cx="253800" cy="63360"/>
              </p14:xfrm>
            </p:contentPart>
          </mc:Choice>
          <mc:Fallback xmlns="">
            <p:pic>
              <p:nvPicPr>
                <p:cNvPr id="45" name="Ink 12">
                  <a:extLst>
                    <a:ext uri="{FF2B5EF4-FFF2-40B4-BE49-F238E27FC236}">
                      <a16:creationId xmlns:a16="http://schemas.microsoft.com/office/drawing/2014/main" id="{AEBB954A-F951-49B1-8EF1-E9DFE6024023}"/>
                    </a:ext>
                  </a:extLst>
                </p:cNvPr>
                <p:cNvPicPr/>
                <p:nvPr/>
              </p:nvPicPr>
              <p:blipFill>
                <a:blip r:embed="rId9"/>
                <a:stretch>
                  <a:fillRect/>
                </a:stretch>
              </p:blipFill>
              <p:spPr>
                <a:xfrm>
                  <a:off x="6994609" y="6405478"/>
                  <a:ext cx="3974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16">
                  <a:extLst>
                    <a:ext uri="{FF2B5EF4-FFF2-40B4-BE49-F238E27FC236}">
                      <a16:creationId xmlns:a16="http://schemas.microsoft.com/office/drawing/2014/main" id="{AB26FFAC-07CD-4A25-9201-1C40D2194060}"/>
                    </a:ext>
                  </a:extLst>
                </p14:cNvPr>
                <p14:cNvContentPartPr/>
                <p14:nvPr/>
              </p14:nvContentPartPr>
              <p14:xfrm>
                <a:off x="7926649" y="3553918"/>
                <a:ext cx="331920" cy="360"/>
              </p14:xfrm>
            </p:contentPart>
          </mc:Choice>
          <mc:Fallback xmlns="">
            <p:pic>
              <p:nvPicPr>
                <p:cNvPr id="48" name="Ink 16">
                  <a:extLst>
                    <a:ext uri="{FF2B5EF4-FFF2-40B4-BE49-F238E27FC236}">
                      <a16:creationId xmlns:a16="http://schemas.microsoft.com/office/drawing/2014/main" id="{AB26FFAC-07CD-4A25-9201-1C40D2194060}"/>
                    </a:ext>
                  </a:extLst>
                </p:cNvPr>
                <p:cNvPicPr/>
                <p:nvPr/>
              </p:nvPicPr>
              <p:blipFill>
                <a:blip r:embed="rId11"/>
                <a:stretch>
                  <a:fillRect/>
                </a:stretch>
              </p:blipFill>
              <p:spPr>
                <a:xfrm>
                  <a:off x="7854649" y="3409918"/>
                  <a:ext cx="4755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17">
                  <a:extLst>
                    <a:ext uri="{FF2B5EF4-FFF2-40B4-BE49-F238E27FC236}">
                      <a16:creationId xmlns:a16="http://schemas.microsoft.com/office/drawing/2014/main" id="{BD5B7EE7-2AB0-4E7D-BB70-EE3F8507717C}"/>
                    </a:ext>
                  </a:extLst>
                </p14:cNvPr>
                <p14:cNvContentPartPr/>
                <p14:nvPr/>
              </p14:nvContentPartPr>
              <p14:xfrm>
                <a:off x="9234529" y="3543838"/>
                <a:ext cx="283320" cy="17280"/>
              </p14:xfrm>
            </p:contentPart>
          </mc:Choice>
          <mc:Fallback xmlns="">
            <p:pic>
              <p:nvPicPr>
                <p:cNvPr id="49" name="Ink 17">
                  <a:extLst>
                    <a:ext uri="{FF2B5EF4-FFF2-40B4-BE49-F238E27FC236}">
                      <a16:creationId xmlns:a16="http://schemas.microsoft.com/office/drawing/2014/main" id="{BD5B7EE7-2AB0-4E7D-BB70-EE3F8507717C}"/>
                    </a:ext>
                  </a:extLst>
                </p:cNvPr>
                <p:cNvPicPr/>
                <p:nvPr/>
              </p:nvPicPr>
              <p:blipFill>
                <a:blip r:embed="rId13"/>
                <a:stretch>
                  <a:fillRect/>
                </a:stretch>
              </p:blipFill>
              <p:spPr>
                <a:xfrm>
                  <a:off x="9162529" y="3399838"/>
                  <a:ext cx="426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0" name="Ink 18">
                  <a:extLst>
                    <a:ext uri="{FF2B5EF4-FFF2-40B4-BE49-F238E27FC236}">
                      <a16:creationId xmlns:a16="http://schemas.microsoft.com/office/drawing/2014/main" id="{3AF64CA2-81C5-4C2C-964E-F6BBA89EB1AA}"/>
                    </a:ext>
                  </a:extLst>
                </p14:cNvPr>
                <p14:cNvContentPartPr/>
                <p14:nvPr/>
              </p14:nvContentPartPr>
              <p14:xfrm>
                <a:off x="11499289" y="3548158"/>
                <a:ext cx="380160" cy="6480"/>
              </p14:xfrm>
            </p:contentPart>
          </mc:Choice>
          <mc:Fallback xmlns="">
            <p:pic>
              <p:nvPicPr>
                <p:cNvPr id="50" name="Ink 18">
                  <a:extLst>
                    <a:ext uri="{FF2B5EF4-FFF2-40B4-BE49-F238E27FC236}">
                      <a16:creationId xmlns:a16="http://schemas.microsoft.com/office/drawing/2014/main" id="{3AF64CA2-81C5-4C2C-964E-F6BBA89EB1AA}"/>
                    </a:ext>
                  </a:extLst>
                </p:cNvPr>
                <p:cNvPicPr/>
                <p:nvPr/>
              </p:nvPicPr>
              <p:blipFill>
                <a:blip r:embed="rId15"/>
                <a:stretch>
                  <a:fillRect/>
                </a:stretch>
              </p:blipFill>
              <p:spPr>
                <a:xfrm>
                  <a:off x="11427289" y="3404158"/>
                  <a:ext cx="523800" cy="294120"/>
                </a:xfrm>
                <a:prstGeom prst="rect">
                  <a:avLst/>
                </a:prstGeom>
              </p:spPr>
            </p:pic>
          </mc:Fallback>
        </mc:AlternateContent>
        <p:sp>
          <p:nvSpPr>
            <p:cNvPr id="51" name="TextBox 20">
              <a:extLst>
                <a:ext uri="{FF2B5EF4-FFF2-40B4-BE49-F238E27FC236}">
                  <a16:creationId xmlns:a16="http://schemas.microsoft.com/office/drawing/2014/main" id="{0F7FFDE3-48FB-4C19-AF1F-3C719EB2FEB4}"/>
                </a:ext>
              </a:extLst>
            </p:cNvPr>
            <p:cNvSpPr txBox="1"/>
            <p:nvPr/>
          </p:nvSpPr>
          <p:spPr>
            <a:xfrm>
              <a:off x="3546879" y="5462448"/>
              <a:ext cx="453970" cy="46166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a:t>h</a:t>
              </a:r>
              <a:r>
                <a:rPr lang="en-CA" sz="2400" b="1" baseline="-25000" dirty="0"/>
                <a:t>1</a:t>
              </a:r>
            </a:p>
          </p:txBody>
        </p:sp>
        <p:sp>
          <p:nvSpPr>
            <p:cNvPr id="52" name="TextBox 21">
              <a:extLst>
                <a:ext uri="{FF2B5EF4-FFF2-40B4-BE49-F238E27FC236}">
                  <a16:creationId xmlns:a16="http://schemas.microsoft.com/office/drawing/2014/main" id="{25DEFF34-7496-4A22-ADAF-5D1DD40CC3E3}"/>
                </a:ext>
              </a:extLst>
            </p:cNvPr>
            <p:cNvSpPr txBox="1"/>
            <p:nvPr/>
          </p:nvSpPr>
          <p:spPr>
            <a:xfrm>
              <a:off x="7868997" y="4026366"/>
              <a:ext cx="453970" cy="46166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a:t>h</a:t>
              </a:r>
              <a:r>
                <a:rPr lang="en-CA" sz="2400" b="1" baseline="-25000" dirty="0"/>
                <a:t>1</a:t>
              </a:r>
            </a:p>
          </p:txBody>
        </p:sp>
        <p:sp>
          <p:nvSpPr>
            <p:cNvPr id="53" name="TextBox 22">
              <a:extLst>
                <a:ext uri="{FF2B5EF4-FFF2-40B4-BE49-F238E27FC236}">
                  <a16:creationId xmlns:a16="http://schemas.microsoft.com/office/drawing/2014/main" id="{D128E298-5417-4044-94B4-FF6E839528E3}"/>
                </a:ext>
              </a:extLst>
            </p:cNvPr>
            <p:cNvSpPr txBox="1"/>
            <p:nvPr/>
          </p:nvSpPr>
          <p:spPr>
            <a:xfrm>
              <a:off x="4571217" y="5495444"/>
              <a:ext cx="453970" cy="46166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a:t>h</a:t>
              </a:r>
              <a:r>
                <a:rPr lang="en-CA" sz="2400" b="1" baseline="-25000" dirty="0"/>
                <a:t>2</a:t>
              </a:r>
            </a:p>
          </p:txBody>
        </p:sp>
        <p:sp>
          <p:nvSpPr>
            <p:cNvPr id="54" name="TextBox 23">
              <a:extLst>
                <a:ext uri="{FF2B5EF4-FFF2-40B4-BE49-F238E27FC236}">
                  <a16:creationId xmlns:a16="http://schemas.microsoft.com/office/drawing/2014/main" id="{8017D250-D14E-4A9A-B82A-79F415EBE350}"/>
                </a:ext>
              </a:extLst>
            </p:cNvPr>
            <p:cNvSpPr txBox="1"/>
            <p:nvPr/>
          </p:nvSpPr>
          <p:spPr>
            <a:xfrm>
              <a:off x="9007544" y="3896397"/>
              <a:ext cx="453970" cy="46166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a:t>h</a:t>
              </a:r>
              <a:r>
                <a:rPr lang="en-CA" sz="2400" b="1" baseline="-25000" dirty="0"/>
                <a:t>2</a:t>
              </a:r>
            </a:p>
          </p:txBody>
        </p:sp>
        <p:sp>
          <p:nvSpPr>
            <p:cNvPr id="55" name="TextBox 24">
              <a:extLst>
                <a:ext uri="{FF2B5EF4-FFF2-40B4-BE49-F238E27FC236}">
                  <a16:creationId xmlns:a16="http://schemas.microsoft.com/office/drawing/2014/main" id="{46E30843-519B-4C25-88D6-E0DCACD9F1C8}"/>
                </a:ext>
              </a:extLst>
            </p:cNvPr>
            <p:cNvSpPr txBox="1"/>
            <p:nvPr/>
          </p:nvSpPr>
          <p:spPr>
            <a:xfrm>
              <a:off x="6868859" y="5448230"/>
              <a:ext cx="460382" cy="46166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err="1"/>
                <a:t>h</a:t>
              </a:r>
              <a:r>
                <a:rPr lang="en-CA" sz="2400" b="1" baseline="-25000" dirty="0" err="1"/>
                <a:t>n</a:t>
              </a:r>
              <a:endParaRPr lang="en-CA" sz="2400" b="1" baseline="-25000" dirty="0"/>
            </a:p>
          </p:txBody>
        </p:sp>
        <p:sp>
          <p:nvSpPr>
            <p:cNvPr id="56" name="TextBox 25">
              <a:extLst>
                <a:ext uri="{FF2B5EF4-FFF2-40B4-BE49-F238E27FC236}">
                  <a16:creationId xmlns:a16="http://schemas.microsoft.com/office/drawing/2014/main" id="{76880677-DAAE-41F3-93F5-42AC9ACCF280}"/>
                </a:ext>
              </a:extLst>
            </p:cNvPr>
            <p:cNvSpPr txBox="1"/>
            <p:nvPr/>
          </p:nvSpPr>
          <p:spPr>
            <a:xfrm>
              <a:off x="11338635" y="4036082"/>
              <a:ext cx="516488" cy="461665"/>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a:t>h</a:t>
              </a:r>
              <a:r>
                <a:rPr lang="en-CA" sz="2400" b="1" baseline="-25000" dirty="0"/>
                <a:t>m</a:t>
              </a:r>
            </a:p>
          </p:txBody>
        </p:sp>
      </p:grpSp>
      <p:sp>
        <p:nvSpPr>
          <p:cNvPr id="41" name="Content Placeholder 2">
            <a:extLst>
              <a:ext uri="{FF2B5EF4-FFF2-40B4-BE49-F238E27FC236}">
                <a16:creationId xmlns:a16="http://schemas.microsoft.com/office/drawing/2014/main" id="{01286A4E-E451-4B99-B9E6-C71E265F754F}"/>
              </a:ext>
            </a:extLst>
          </p:cNvPr>
          <p:cNvSpPr>
            <a:spLocks noGrp="1"/>
          </p:cNvSpPr>
          <p:nvPr/>
        </p:nvSpPr>
        <p:spPr>
          <a:xfrm>
            <a:off x="252889" y="1815201"/>
            <a:ext cx="7227898" cy="4974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Abstracting away from RNN choice</a:t>
            </a:r>
          </a:p>
          <a:p>
            <a:pPr marL="514350" indent="-514350">
              <a:buAutoNum type="arabicPeriod"/>
            </a:pPr>
            <a:r>
              <a:rPr lang="en-US" sz="1800" b="1" dirty="0"/>
              <a:t>Encoder</a:t>
            </a:r>
            <a:r>
              <a:rPr lang="en-US" sz="1800" dirty="0"/>
              <a:t>: accepts an input sequence, </a:t>
            </a:r>
            <a:r>
              <a:rPr lang="en-US" sz="1800" b="1" dirty="0"/>
              <a:t>x</a:t>
            </a:r>
            <a:r>
              <a:rPr lang="en-US" sz="1800" b="1" baseline="-25000" dirty="0"/>
              <a:t>1:n</a:t>
            </a:r>
            <a:r>
              <a:rPr lang="en-US" sz="1800" dirty="0"/>
              <a:t> and generates a corresponding sequence of contextualized representations, </a:t>
            </a:r>
            <a:r>
              <a:rPr lang="en-US" sz="1800" b="1" dirty="0"/>
              <a:t>h</a:t>
            </a:r>
            <a:r>
              <a:rPr lang="en-US" sz="1800" b="1" baseline="-25000" dirty="0"/>
              <a:t>1:n</a:t>
            </a:r>
            <a:r>
              <a:rPr lang="en-US" sz="1800" dirty="0"/>
              <a:t> </a:t>
            </a:r>
          </a:p>
          <a:p>
            <a:pPr marL="514350" indent="-514350">
              <a:buAutoNum type="arabicPeriod"/>
            </a:pPr>
            <a:r>
              <a:rPr lang="en-US" sz="1800" b="1" dirty="0"/>
              <a:t>Context vector c</a:t>
            </a:r>
            <a:r>
              <a:rPr lang="en-US" sz="1800" dirty="0"/>
              <a:t>:  function of </a:t>
            </a:r>
            <a:r>
              <a:rPr lang="en-US" sz="1800" b="1" dirty="0"/>
              <a:t>h</a:t>
            </a:r>
            <a:r>
              <a:rPr lang="en-US" sz="1800" b="1" baseline="-25000" dirty="0"/>
              <a:t>1:n</a:t>
            </a:r>
            <a:r>
              <a:rPr lang="en-US" sz="1800" dirty="0"/>
              <a:t> and conveys the essence of the </a:t>
            </a:r>
            <a:r>
              <a:rPr lang="en-CA" sz="1800" dirty="0"/>
              <a:t>input to the decoder.</a:t>
            </a:r>
          </a:p>
          <a:p>
            <a:pPr marL="514350" indent="-514350">
              <a:buAutoNum type="arabicPeriod"/>
            </a:pPr>
            <a:r>
              <a:rPr lang="en-CA" sz="1800" b="1" dirty="0"/>
              <a:t>D</a:t>
            </a:r>
            <a:r>
              <a:rPr lang="en-US" sz="1800" b="1" dirty="0" err="1"/>
              <a:t>ecoder</a:t>
            </a:r>
            <a:r>
              <a:rPr lang="en-US" sz="1800" dirty="0"/>
              <a:t>: accepts </a:t>
            </a:r>
            <a:r>
              <a:rPr lang="en-US" sz="1800" b="1" dirty="0"/>
              <a:t>c</a:t>
            </a:r>
            <a:r>
              <a:rPr lang="en-US" sz="1800" dirty="0"/>
              <a:t> as input and generates an arbitrary length sequence of hidden states </a:t>
            </a:r>
            <a:r>
              <a:rPr lang="en-US" sz="1800" b="1" dirty="0"/>
              <a:t>h</a:t>
            </a:r>
            <a:r>
              <a:rPr lang="en-US" sz="1800" b="1" baseline="-25000" dirty="0"/>
              <a:t>1:m</a:t>
            </a:r>
            <a:r>
              <a:rPr lang="en-US" sz="1800" dirty="0"/>
              <a:t> from which a corresponding sequence of output </a:t>
            </a:r>
            <a:r>
              <a:rPr lang="en-CA" sz="1800" dirty="0"/>
              <a:t>states </a:t>
            </a:r>
            <a:r>
              <a:rPr lang="en-CA" sz="1800" b="1" dirty="0"/>
              <a:t>y</a:t>
            </a:r>
            <a:r>
              <a:rPr lang="en-US" sz="1800" b="1" baseline="-25000" dirty="0"/>
              <a:t>1:m</a:t>
            </a:r>
            <a:r>
              <a:rPr lang="en-US" sz="1800" dirty="0"/>
              <a:t> </a:t>
            </a:r>
            <a:r>
              <a:rPr lang="en-CA" sz="1800" dirty="0"/>
              <a:t> can be obtained.</a:t>
            </a:r>
          </a:p>
        </p:txBody>
      </p:sp>
    </p:spTree>
    <p:extLst>
      <p:ext uri="{BB962C8B-B14F-4D97-AF65-F5344CB8AC3E}">
        <p14:creationId xmlns:p14="http://schemas.microsoft.com/office/powerpoint/2010/main" val="3467548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8" name="文本框 7">
            <a:extLst>
              <a:ext uri="{FF2B5EF4-FFF2-40B4-BE49-F238E27FC236}">
                <a16:creationId xmlns:a16="http://schemas.microsoft.com/office/drawing/2014/main" id="{F1F3059F-22E1-7852-0D37-BEC51236409D}"/>
              </a:ext>
            </a:extLst>
          </p:cNvPr>
          <p:cNvSpPr txBox="1"/>
          <p:nvPr/>
        </p:nvSpPr>
        <p:spPr>
          <a:xfrm>
            <a:off x="100073" y="1307370"/>
            <a:ext cx="6220274" cy="1015663"/>
          </a:xfrm>
          <a:prstGeom prst="rect">
            <a:avLst/>
          </a:prstGeom>
          <a:noFill/>
        </p:spPr>
        <p:txBody>
          <a:bodyPr wrap="square">
            <a:spAutoFit/>
          </a:bodyPr>
          <a:lstStyle/>
          <a:p>
            <a:pPr algn="l"/>
            <a:r>
              <a:rPr lang="en-US" altLang="zh-CN" sz="2400" b="1" i="0" u="none" strike="noStrike" dirty="0">
                <a:effectLst/>
                <a:latin typeface="Gilroy"/>
              </a:rPr>
              <a:t>- Flexible context: Attention</a:t>
            </a:r>
            <a:endParaRPr lang="en-US" altLang="zh-CN" sz="2400" b="0" i="0" dirty="0">
              <a:effectLst/>
              <a:latin typeface="Gilroy"/>
            </a:endParaRPr>
          </a:p>
          <a:p>
            <a:br>
              <a:rPr lang="en-US" altLang="zh-CN" b="0" i="0" dirty="0">
                <a:solidFill>
                  <a:srgbClr val="000000"/>
                </a:solidFill>
                <a:effectLst/>
                <a:latin typeface="Gilroy"/>
              </a:rPr>
            </a:br>
            <a:endParaRPr lang="zh-CN"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Attention Mechanism</a:t>
            </a:r>
            <a:endParaRPr lang="en-CA" dirty="0"/>
          </a:p>
        </p:txBody>
      </p:sp>
      <p:grpSp>
        <p:nvGrpSpPr>
          <p:cNvPr id="39" name="Group 64">
            <a:extLst>
              <a:ext uri="{FF2B5EF4-FFF2-40B4-BE49-F238E27FC236}">
                <a16:creationId xmlns:a16="http://schemas.microsoft.com/office/drawing/2014/main" id="{83BBBE29-4DCB-4CA5-AB95-3036FFF4F553}"/>
              </a:ext>
            </a:extLst>
          </p:cNvPr>
          <p:cNvGrpSpPr/>
          <p:nvPr/>
        </p:nvGrpSpPr>
        <p:grpSpPr>
          <a:xfrm>
            <a:off x="3034748" y="2623756"/>
            <a:ext cx="8982299" cy="3630647"/>
            <a:chOff x="3160054" y="3272990"/>
            <a:chExt cx="8982299" cy="3630647"/>
          </a:xfrm>
        </p:grpSpPr>
        <p:pic>
          <p:nvPicPr>
            <p:cNvPr id="42" name="Picture 4">
              <a:extLst>
                <a:ext uri="{FF2B5EF4-FFF2-40B4-BE49-F238E27FC236}">
                  <a16:creationId xmlns:a16="http://schemas.microsoft.com/office/drawing/2014/main" id="{59F96169-AF6B-424D-9CEC-7288216EF0A8}"/>
                </a:ext>
              </a:extLst>
            </p:cNvPr>
            <p:cNvPicPr>
              <a:picLocks noChangeAspect="1"/>
            </p:cNvPicPr>
            <p:nvPr/>
          </p:nvPicPr>
          <p:blipFill>
            <a:blip r:embed="rId3"/>
            <a:stretch>
              <a:fillRect/>
            </a:stretch>
          </p:blipFill>
          <p:spPr>
            <a:xfrm>
              <a:off x="3160054" y="3272990"/>
              <a:ext cx="8982299" cy="3630647"/>
            </a:xfrm>
            <a:prstGeom prst="rect">
              <a:avLst/>
            </a:prstGeom>
          </p:spPr>
        </p:pic>
        <mc:AlternateContent xmlns:mc="http://schemas.openxmlformats.org/markup-compatibility/2006" xmlns:p14="http://schemas.microsoft.com/office/powerpoint/2010/main">
          <mc:Choice Requires="p14">
            <p:contentPart p14:bwMode="auto" r:id="rId4">
              <p14:nvContentPartPr>
                <p14:cNvPr id="43" name="Ink 10">
                  <a:extLst>
                    <a:ext uri="{FF2B5EF4-FFF2-40B4-BE49-F238E27FC236}">
                      <a16:creationId xmlns:a16="http://schemas.microsoft.com/office/drawing/2014/main" id="{97EAD41C-2350-46D2-BA80-BFCB82D9D52F}"/>
                    </a:ext>
                  </a:extLst>
                </p14:cNvPr>
                <p14:cNvContentPartPr/>
                <p14:nvPr/>
              </p14:nvContentPartPr>
              <p14:xfrm>
                <a:off x="3687649" y="6551638"/>
                <a:ext cx="313200" cy="37440"/>
              </p14:xfrm>
            </p:contentPart>
          </mc:Choice>
          <mc:Fallback xmlns="">
            <p:pic>
              <p:nvPicPr>
                <p:cNvPr id="43" name="Ink 10">
                  <a:extLst>
                    <a:ext uri="{FF2B5EF4-FFF2-40B4-BE49-F238E27FC236}">
                      <a16:creationId xmlns:a16="http://schemas.microsoft.com/office/drawing/2014/main" id="{97EAD41C-2350-46D2-BA80-BFCB82D9D52F}"/>
                    </a:ext>
                  </a:extLst>
                </p:cNvPr>
                <p:cNvPicPr/>
                <p:nvPr/>
              </p:nvPicPr>
              <p:blipFill>
                <a:blip r:embed="rId5"/>
                <a:stretch>
                  <a:fillRect/>
                </a:stretch>
              </p:blipFill>
              <p:spPr>
                <a:xfrm>
                  <a:off x="3615649" y="6406240"/>
                  <a:ext cx="456840" cy="32787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11">
                  <a:extLst>
                    <a:ext uri="{FF2B5EF4-FFF2-40B4-BE49-F238E27FC236}">
                      <a16:creationId xmlns:a16="http://schemas.microsoft.com/office/drawing/2014/main" id="{6254C459-11AB-413E-81E1-8A1170DFB35A}"/>
                    </a:ext>
                  </a:extLst>
                </p14:cNvPr>
                <p14:cNvContentPartPr/>
                <p14:nvPr/>
              </p14:nvContentPartPr>
              <p14:xfrm>
                <a:off x="4729129" y="6551998"/>
                <a:ext cx="356400" cy="42120"/>
              </p14:xfrm>
            </p:contentPart>
          </mc:Choice>
          <mc:Fallback xmlns="">
            <p:pic>
              <p:nvPicPr>
                <p:cNvPr id="44" name="Ink 11">
                  <a:extLst>
                    <a:ext uri="{FF2B5EF4-FFF2-40B4-BE49-F238E27FC236}">
                      <a16:creationId xmlns:a16="http://schemas.microsoft.com/office/drawing/2014/main" id="{6254C459-11AB-413E-81E1-8A1170DFB35A}"/>
                    </a:ext>
                  </a:extLst>
                </p:cNvPr>
                <p:cNvPicPr/>
                <p:nvPr/>
              </p:nvPicPr>
              <p:blipFill>
                <a:blip r:embed="rId7"/>
                <a:stretch>
                  <a:fillRect/>
                </a:stretch>
              </p:blipFill>
              <p:spPr>
                <a:xfrm>
                  <a:off x="4657129" y="6407998"/>
                  <a:ext cx="5000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12">
                  <a:extLst>
                    <a:ext uri="{FF2B5EF4-FFF2-40B4-BE49-F238E27FC236}">
                      <a16:creationId xmlns:a16="http://schemas.microsoft.com/office/drawing/2014/main" id="{AEBB954A-F951-49B1-8EF1-E9DFE6024023}"/>
                    </a:ext>
                  </a:extLst>
                </p14:cNvPr>
                <p14:cNvContentPartPr/>
                <p14:nvPr/>
              </p14:nvContentPartPr>
              <p14:xfrm>
                <a:off x="7066609" y="6549478"/>
                <a:ext cx="253800" cy="63360"/>
              </p14:xfrm>
            </p:contentPart>
          </mc:Choice>
          <mc:Fallback xmlns="">
            <p:pic>
              <p:nvPicPr>
                <p:cNvPr id="45" name="Ink 12">
                  <a:extLst>
                    <a:ext uri="{FF2B5EF4-FFF2-40B4-BE49-F238E27FC236}">
                      <a16:creationId xmlns:a16="http://schemas.microsoft.com/office/drawing/2014/main" id="{AEBB954A-F951-49B1-8EF1-E9DFE6024023}"/>
                    </a:ext>
                  </a:extLst>
                </p:cNvPr>
                <p:cNvPicPr/>
                <p:nvPr/>
              </p:nvPicPr>
              <p:blipFill>
                <a:blip r:embed="rId9"/>
                <a:stretch>
                  <a:fillRect/>
                </a:stretch>
              </p:blipFill>
              <p:spPr>
                <a:xfrm>
                  <a:off x="6994609" y="6405478"/>
                  <a:ext cx="3974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16">
                  <a:extLst>
                    <a:ext uri="{FF2B5EF4-FFF2-40B4-BE49-F238E27FC236}">
                      <a16:creationId xmlns:a16="http://schemas.microsoft.com/office/drawing/2014/main" id="{AB26FFAC-07CD-4A25-9201-1C40D2194060}"/>
                    </a:ext>
                  </a:extLst>
                </p14:cNvPr>
                <p14:cNvContentPartPr/>
                <p14:nvPr/>
              </p14:nvContentPartPr>
              <p14:xfrm>
                <a:off x="7926649" y="3553918"/>
                <a:ext cx="331920" cy="360"/>
              </p14:xfrm>
            </p:contentPart>
          </mc:Choice>
          <mc:Fallback xmlns="">
            <p:pic>
              <p:nvPicPr>
                <p:cNvPr id="48" name="Ink 16">
                  <a:extLst>
                    <a:ext uri="{FF2B5EF4-FFF2-40B4-BE49-F238E27FC236}">
                      <a16:creationId xmlns:a16="http://schemas.microsoft.com/office/drawing/2014/main" id="{AB26FFAC-07CD-4A25-9201-1C40D2194060}"/>
                    </a:ext>
                  </a:extLst>
                </p:cNvPr>
                <p:cNvPicPr/>
                <p:nvPr/>
              </p:nvPicPr>
              <p:blipFill>
                <a:blip r:embed="rId11"/>
                <a:stretch>
                  <a:fillRect/>
                </a:stretch>
              </p:blipFill>
              <p:spPr>
                <a:xfrm>
                  <a:off x="7854649" y="3409918"/>
                  <a:ext cx="4755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17">
                  <a:extLst>
                    <a:ext uri="{FF2B5EF4-FFF2-40B4-BE49-F238E27FC236}">
                      <a16:creationId xmlns:a16="http://schemas.microsoft.com/office/drawing/2014/main" id="{BD5B7EE7-2AB0-4E7D-BB70-EE3F8507717C}"/>
                    </a:ext>
                  </a:extLst>
                </p14:cNvPr>
                <p14:cNvContentPartPr/>
                <p14:nvPr/>
              </p14:nvContentPartPr>
              <p14:xfrm>
                <a:off x="9234529" y="3543838"/>
                <a:ext cx="283320" cy="17280"/>
              </p14:xfrm>
            </p:contentPart>
          </mc:Choice>
          <mc:Fallback xmlns="">
            <p:pic>
              <p:nvPicPr>
                <p:cNvPr id="49" name="Ink 17">
                  <a:extLst>
                    <a:ext uri="{FF2B5EF4-FFF2-40B4-BE49-F238E27FC236}">
                      <a16:creationId xmlns:a16="http://schemas.microsoft.com/office/drawing/2014/main" id="{BD5B7EE7-2AB0-4E7D-BB70-EE3F8507717C}"/>
                    </a:ext>
                  </a:extLst>
                </p:cNvPr>
                <p:cNvPicPr/>
                <p:nvPr/>
              </p:nvPicPr>
              <p:blipFill>
                <a:blip r:embed="rId13"/>
                <a:stretch>
                  <a:fillRect/>
                </a:stretch>
              </p:blipFill>
              <p:spPr>
                <a:xfrm>
                  <a:off x="9162529" y="3399838"/>
                  <a:ext cx="426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0" name="Ink 18">
                  <a:extLst>
                    <a:ext uri="{FF2B5EF4-FFF2-40B4-BE49-F238E27FC236}">
                      <a16:creationId xmlns:a16="http://schemas.microsoft.com/office/drawing/2014/main" id="{3AF64CA2-81C5-4C2C-964E-F6BBA89EB1AA}"/>
                    </a:ext>
                  </a:extLst>
                </p14:cNvPr>
                <p14:cNvContentPartPr/>
                <p14:nvPr/>
              </p14:nvContentPartPr>
              <p14:xfrm>
                <a:off x="11499289" y="3548158"/>
                <a:ext cx="380160" cy="6480"/>
              </p14:xfrm>
            </p:contentPart>
          </mc:Choice>
          <mc:Fallback xmlns="">
            <p:pic>
              <p:nvPicPr>
                <p:cNvPr id="50" name="Ink 18">
                  <a:extLst>
                    <a:ext uri="{FF2B5EF4-FFF2-40B4-BE49-F238E27FC236}">
                      <a16:creationId xmlns:a16="http://schemas.microsoft.com/office/drawing/2014/main" id="{3AF64CA2-81C5-4C2C-964E-F6BBA89EB1AA}"/>
                    </a:ext>
                  </a:extLst>
                </p:cNvPr>
                <p:cNvPicPr/>
                <p:nvPr/>
              </p:nvPicPr>
              <p:blipFill>
                <a:blip r:embed="rId15"/>
                <a:stretch>
                  <a:fillRect/>
                </a:stretch>
              </p:blipFill>
              <p:spPr>
                <a:xfrm>
                  <a:off x="11427289" y="3404158"/>
                  <a:ext cx="523800" cy="294120"/>
                </a:xfrm>
                <a:prstGeom prst="rect">
                  <a:avLst/>
                </a:prstGeom>
              </p:spPr>
            </p:pic>
          </mc:Fallback>
        </mc:AlternateContent>
        <p:sp>
          <p:nvSpPr>
            <p:cNvPr id="51" name="TextBox 20">
              <a:extLst>
                <a:ext uri="{FF2B5EF4-FFF2-40B4-BE49-F238E27FC236}">
                  <a16:creationId xmlns:a16="http://schemas.microsoft.com/office/drawing/2014/main" id="{0F7FFDE3-48FB-4C19-AF1F-3C719EB2FEB4}"/>
                </a:ext>
              </a:extLst>
            </p:cNvPr>
            <p:cNvSpPr txBox="1"/>
            <p:nvPr/>
          </p:nvSpPr>
          <p:spPr>
            <a:xfrm>
              <a:off x="3546879" y="5462448"/>
              <a:ext cx="453970" cy="46166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a:t>h</a:t>
              </a:r>
              <a:r>
                <a:rPr lang="en-CA" sz="2400" b="1" baseline="-25000" dirty="0"/>
                <a:t>1</a:t>
              </a:r>
            </a:p>
          </p:txBody>
        </p:sp>
        <p:sp>
          <p:nvSpPr>
            <p:cNvPr id="52" name="TextBox 21">
              <a:extLst>
                <a:ext uri="{FF2B5EF4-FFF2-40B4-BE49-F238E27FC236}">
                  <a16:creationId xmlns:a16="http://schemas.microsoft.com/office/drawing/2014/main" id="{25DEFF34-7496-4A22-ADAF-5D1DD40CC3E3}"/>
                </a:ext>
              </a:extLst>
            </p:cNvPr>
            <p:cNvSpPr txBox="1"/>
            <p:nvPr/>
          </p:nvSpPr>
          <p:spPr>
            <a:xfrm>
              <a:off x="7868997" y="4026366"/>
              <a:ext cx="453970" cy="46166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a:t>h</a:t>
              </a:r>
              <a:r>
                <a:rPr lang="en-CA" sz="2400" b="1" baseline="-25000" dirty="0"/>
                <a:t>1</a:t>
              </a:r>
            </a:p>
          </p:txBody>
        </p:sp>
        <p:sp>
          <p:nvSpPr>
            <p:cNvPr id="53" name="TextBox 22">
              <a:extLst>
                <a:ext uri="{FF2B5EF4-FFF2-40B4-BE49-F238E27FC236}">
                  <a16:creationId xmlns:a16="http://schemas.microsoft.com/office/drawing/2014/main" id="{D128E298-5417-4044-94B4-FF6E839528E3}"/>
                </a:ext>
              </a:extLst>
            </p:cNvPr>
            <p:cNvSpPr txBox="1"/>
            <p:nvPr/>
          </p:nvSpPr>
          <p:spPr>
            <a:xfrm>
              <a:off x="4571217" y="5495444"/>
              <a:ext cx="453970" cy="46166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a:t>h</a:t>
              </a:r>
              <a:r>
                <a:rPr lang="en-CA" sz="2400" b="1" baseline="-25000" dirty="0"/>
                <a:t>2</a:t>
              </a:r>
            </a:p>
          </p:txBody>
        </p:sp>
        <p:sp>
          <p:nvSpPr>
            <p:cNvPr id="54" name="TextBox 23">
              <a:extLst>
                <a:ext uri="{FF2B5EF4-FFF2-40B4-BE49-F238E27FC236}">
                  <a16:creationId xmlns:a16="http://schemas.microsoft.com/office/drawing/2014/main" id="{8017D250-D14E-4A9A-B82A-79F415EBE350}"/>
                </a:ext>
              </a:extLst>
            </p:cNvPr>
            <p:cNvSpPr txBox="1"/>
            <p:nvPr/>
          </p:nvSpPr>
          <p:spPr>
            <a:xfrm>
              <a:off x="9007544" y="3896397"/>
              <a:ext cx="453970" cy="46166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a:t>h</a:t>
              </a:r>
              <a:r>
                <a:rPr lang="en-CA" sz="2400" b="1" baseline="-25000" dirty="0"/>
                <a:t>2</a:t>
              </a:r>
            </a:p>
          </p:txBody>
        </p:sp>
        <p:sp>
          <p:nvSpPr>
            <p:cNvPr id="55" name="TextBox 24">
              <a:extLst>
                <a:ext uri="{FF2B5EF4-FFF2-40B4-BE49-F238E27FC236}">
                  <a16:creationId xmlns:a16="http://schemas.microsoft.com/office/drawing/2014/main" id="{46E30843-519B-4C25-88D6-E0DCACD9F1C8}"/>
                </a:ext>
              </a:extLst>
            </p:cNvPr>
            <p:cNvSpPr txBox="1"/>
            <p:nvPr/>
          </p:nvSpPr>
          <p:spPr>
            <a:xfrm>
              <a:off x="6868859" y="5448230"/>
              <a:ext cx="460382" cy="46166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err="1"/>
                <a:t>h</a:t>
              </a:r>
              <a:r>
                <a:rPr lang="en-CA" sz="2400" b="1" baseline="-25000" dirty="0" err="1"/>
                <a:t>n</a:t>
              </a:r>
              <a:endParaRPr lang="en-CA" sz="2400" b="1" baseline="-25000" dirty="0"/>
            </a:p>
          </p:txBody>
        </p:sp>
        <p:sp>
          <p:nvSpPr>
            <p:cNvPr id="56" name="TextBox 25">
              <a:extLst>
                <a:ext uri="{FF2B5EF4-FFF2-40B4-BE49-F238E27FC236}">
                  <a16:creationId xmlns:a16="http://schemas.microsoft.com/office/drawing/2014/main" id="{76880677-DAAE-41F3-93F5-42AC9ACCF280}"/>
                </a:ext>
              </a:extLst>
            </p:cNvPr>
            <p:cNvSpPr txBox="1"/>
            <p:nvPr/>
          </p:nvSpPr>
          <p:spPr>
            <a:xfrm>
              <a:off x="11338635" y="4036082"/>
              <a:ext cx="516488" cy="461665"/>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b="1" dirty="0"/>
                <a:t>h</a:t>
              </a:r>
              <a:r>
                <a:rPr lang="en-CA" sz="2400" b="1" baseline="-25000" dirty="0"/>
                <a:t>m</a:t>
              </a:r>
            </a:p>
          </p:txBody>
        </p:sp>
      </p:grpSp>
      <p:sp>
        <p:nvSpPr>
          <p:cNvPr id="41" name="Content Placeholder 2">
            <a:extLst>
              <a:ext uri="{FF2B5EF4-FFF2-40B4-BE49-F238E27FC236}">
                <a16:creationId xmlns:a16="http://schemas.microsoft.com/office/drawing/2014/main" id="{01286A4E-E451-4B99-B9E6-C71E265F754F}"/>
              </a:ext>
            </a:extLst>
          </p:cNvPr>
          <p:cNvSpPr>
            <a:spLocks noGrp="1"/>
          </p:cNvSpPr>
          <p:nvPr/>
        </p:nvSpPr>
        <p:spPr>
          <a:xfrm>
            <a:off x="252889" y="1815201"/>
            <a:ext cx="7227898" cy="4974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dirty="0"/>
          </a:p>
        </p:txBody>
      </p:sp>
      <p:sp>
        <p:nvSpPr>
          <p:cNvPr id="4" name="文本框 3">
            <a:extLst>
              <a:ext uri="{FF2B5EF4-FFF2-40B4-BE49-F238E27FC236}">
                <a16:creationId xmlns:a16="http://schemas.microsoft.com/office/drawing/2014/main" id="{30500F85-726E-DE3E-CA98-9F4B23A36B46}"/>
              </a:ext>
            </a:extLst>
          </p:cNvPr>
          <p:cNvSpPr txBox="1"/>
          <p:nvPr/>
        </p:nvSpPr>
        <p:spPr>
          <a:xfrm>
            <a:off x="389447" y="1908525"/>
            <a:ext cx="5930900" cy="646331"/>
          </a:xfrm>
          <a:prstGeom prst="rect">
            <a:avLst/>
          </a:prstGeom>
          <a:noFill/>
        </p:spPr>
        <p:txBody>
          <a:bodyPr wrap="square">
            <a:spAutoFit/>
          </a:bodyPr>
          <a:lstStyle/>
          <a:p>
            <a:pPr marL="0" indent="0">
              <a:buNone/>
            </a:pPr>
            <a:r>
              <a:rPr lang="en-US" altLang="zh-CN" sz="1800" b="1" dirty="0"/>
              <a:t>Context vector c</a:t>
            </a:r>
            <a:r>
              <a:rPr lang="en-US" altLang="zh-CN" sz="1800" dirty="0"/>
              <a:t>:  function of </a:t>
            </a:r>
            <a:r>
              <a:rPr lang="en-US" altLang="zh-CN" sz="1800" b="1" dirty="0"/>
              <a:t>h</a:t>
            </a:r>
            <a:r>
              <a:rPr lang="en-US" altLang="zh-CN" sz="1800" b="1" baseline="-25000" dirty="0"/>
              <a:t>1:n</a:t>
            </a:r>
            <a:r>
              <a:rPr lang="en-US" altLang="zh-CN" sz="1800" dirty="0"/>
              <a:t> and conveys the essence of the </a:t>
            </a:r>
            <a:r>
              <a:rPr lang="en-CA" altLang="zh-CN" sz="1800" dirty="0"/>
              <a:t>input to the decoder.</a:t>
            </a:r>
          </a:p>
        </p:txBody>
      </p:sp>
      <p:sp>
        <p:nvSpPr>
          <p:cNvPr id="5" name="Content Placeholder 2">
            <a:extLst>
              <a:ext uri="{FF2B5EF4-FFF2-40B4-BE49-F238E27FC236}">
                <a16:creationId xmlns:a16="http://schemas.microsoft.com/office/drawing/2014/main" id="{8207F48F-7E14-94C7-262D-17C2A6BADEA0}"/>
              </a:ext>
            </a:extLst>
          </p:cNvPr>
          <p:cNvSpPr txBox="1">
            <a:spLocks/>
          </p:cNvSpPr>
          <p:nvPr/>
        </p:nvSpPr>
        <p:spPr>
          <a:xfrm>
            <a:off x="437856" y="2820896"/>
            <a:ext cx="5633083" cy="2234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Flexible?</a:t>
            </a:r>
            <a:r>
              <a:rPr lang="en-US" sz="1800" dirty="0"/>
              <a:t>  </a:t>
            </a:r>
          </a:p>
          <a:p>
            <a:r>
              <a:rPr lang="en-US" sz="1800" dirty="0"/>
              <a:t>Different for each </a:t>
            </a:r>
            <a:r>
              <a:rPr lang="en-US" sz="1800" b="1" dirty="0"/>
              <a:t>h</a:t>
            </a:r>
            <a:r>
              <a:rPr lang="en-US" sz="1800" b="1" baseline="-25000" dirty="0"/>
              <a:t>i</a:t>
            </a:r>
            <a:endParaRPr lang="en-US" sz="1800" dirty="0"/>
          </a:p>
          <a:p>
            <a:r>
              <a:rPr lang="en-CA" sz="1800" dirty="0"/>
              <a:t>Flexibly combining the </a:t>
            </a:r>
            <a:r>
              <a:rPr lang="en-US" sz="1800" b="1" dirty="0" err="1"/>
              <a:t>h</a:t>
            </a:r>
            <a:r>
              <a:rPr lang="en-US" sz="1800" b="1" baseline="-25000" dirty="0" err="1"/>
              <a:t>j</a:t>
            </a:r>
            <a:r>
              <a:rPr lang="en-CA" sz="1800" dirty="0"/>
              <a:t> </a:t>
            </a:r>
          </a:p>
        </p:txBody>
      </p:sp>
    </p:spTree>
    <p:extLst>
      <p:ext uri="{BB962C8B-B14F-4D97-AF65-F5344CB8AC3E}">
        <p14:creationId xmlns:p14="http://schemas.microsoft.com/office/powerpoint/2010/main" val="3758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8" name="文本框 7">
            <a:extLst>
              <a:ext uri="{FF2B5EF4-FFF2-40B4-BE49-F238E27FC236}">
                <a16:creationId xmlns:a16="http://schemas.microsoft.com/office/drawing/2014/main" id="{F1F3059F-22E1-7852-0D37-BEC51236409D}"/>
              </a:ext>
            </a:extLst>
          </p:cNvPr>
          <p:cNvSpPr txBox="1"/>
          <p:nvPr/>
        </p:nvSpPr>
        <p:spPr>
          <a:xfrm>
            <a:off x="100073" y="1307370"/>
            <a:ext cx="6220274" cy="1015663"/>
          </a:xfrm>
          <a:prstGeom prst="rect">
            <a:avLst/>
          </a:prstGeom>
          <a:noFill/>
        </p:spPr>
        <p:txBody>
          <a:bodyPr wrap="square">
            <a:spAutoFit/>
          </a:bodyPr>
          <a:lstStyle/>
          <a:p>
            <a:pPr algn="l"/>
            <a:r>
              <a:rPr lang="en-US" altLang="zh-CN" sz="2400" b="1" i="0" u="none" strike="noStrike" dirty="0">
                <a:effectLst/>
                <a:latin typeface="Gilroy"/>
              </a:rPr>
              <a:t>- Flexible context: Attention</a:t>
            </a:r>
            <a:endParaRPr lang="en-US" altLang="zh-CN" sz="2400" b="0" i="0" dirty="0">
              <a:effectLst/>
              <a:latin typeface="Gilroy"/>
            </a:endParaRPr>
          </a:p>
          <a:p>
            <a:br>
              <a:rPr lang="en-US" altLang="zh-CN" b="0" i="0" dirty="0">
                <a:solidFill>
                  <a:srgbClr val="000000"/>
                </a:solidFill>
                <a:effectLst/>
                <a:latin typeface="Gilroy"/>
              </a:rPr>
            </a:br>
            <a:endParaRPr lang="zh-CN"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Attention Mechanism</a:t>
            </a:r>
            <a:endParaRPr lang="en-CA" dirty="0"/>
          </a:p>
        </p:txBody>
      </p:sp>
      <p:sp>
        <p:nvSpPr>
          <p:cNvPr id="41" name="Content Placeholder 2">
            <a:extLst>
              <a:ext uri="{FF2B5EF4-FFF2-40B4-BE49-F238E27FC236}">
                <a16:creationId xmlns:a16="http://schemas.microsoft.com/office/drawing/2014/main" id="{01286A4E-E451-4B99-B9E6-C71E265F754F}"/>
              </a:ext>
            </a:extLst>
          </p:cNvPr>
          <p:cNvSpPr>
            <a:spLocks noGrp="1"/>
          </p:cNvSpPr>
          <p:nvPr/>
        </p:nvSpPr>
        <p:spPr>
          <a:xfrm>
            <a:off x="252889" y="1815201"/>
            <a:ext cx="7227898" cy="4974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dirty="0"/>
          </a:p>
        </p:txBody>
      </p:sp>
      <p:sp>
        <p:nvSpPr>
          <p:cNvPr id="4" name="文本框 3">
            <a:extLst>
              <a:ext uri="{FF2B5EF4-FFF2-40B4-BE49-F238E27FC236}">
                <a16:creationId xmlns:a16="http://schemas.microsoft.com/office/drawing/2014/main" id="{30500F85-726E-DE3E-CA98-9F4B23A36B46}"/>
              </a:ext>
            </a:extLst>
          </p:cNvPr>
          <p:cNvSpPr txBox="1"/>
          <p:nvPr/>
        </p:nvSpPr>
        <p:spPr>
          <a:xfrm>
            <a:off x="389447" y="1908525"/>
            <a:ext cx="5930900" cy="369332"/>
          </a:xfrm>
          <a:prstGeom prst="rect">
            <a:avLst/>
          </a:prstGeom>
          <a:noFill/>
        </p:spPr>
        <p:txBody>
          <a:bodyPr wrap="square">
            <a:spAutoFit/>
          </a:bodyPr>
          <a:lstStyle/>
          <a:p>
            <a:pPr marL="0" indent="0">
              <a:buNone/>
            </a:pPr>
            <a:r>
              <a:rPr lang="en-CA" altLang="zh-CN" dirty="0"/>
              <a:t>dynamically derived context:</a:t>
            </a:r>
            <a:endParaRPr lang="en-CA" altLang="zh-CN" sz="1800" dirty="0"/>
          </a:p>
        </p:txBody>
      </p:sp>
      <mc:AlternateContent xmlns:mc="http://schemas.openxmlformats.org/markup-compatibility/2006" xmlns:p14="http://schemas.microsoft.com/office/powerpoint/2010/main">
        <mc:Choice Requires="p14">
          <p:contentPart p14:bwMode="auto" r:id="rId3">
            <p14:nvContentPartPr>
              <p14:cNvPr id="2" name="Ink 12">
                <a:extLst>
                  <a:ext uri="{FF2B5EF4-FFF2-40B4-BE49-F238E27FC236}">
                    <a16:creationId xmlns:a16="http://schemas.microsoft.com/office/drawing/2014/main" id="{119DBEE2-929B-0755-6015-43E8EFF90194}"/>
                  </a:ext>
                </a:extLst>
              </p14:cNvPr>
              <p14:cNvContentPartPr/>
              <p14:nvPr/>
            </p14:nvContentPartPr>
            <p14:xfrm>
              <a:off x="11784443" y="3501138"/>
              <a:ext cx="360" cy="360"/>
            </p14:xfrm>
          </p:contentPart>
        </mc:Choice>
        <mc:Fallback xmlns="">
          <p:pic>
            <p:nvPicPr>
              <p:cNvPr id="2" name="Ink 12">
                <a:extLst>
                  <a:ext uri="{FF2B5EF4-FFF2-40B4-BE49-F238E27FC236}">
                    <a16:creationId xmlns:a16="http://schemas.microsoft.com/office/drawing/2014/main" id="{119DBEE2-929B-0755-6015-43E8EFF90194}"/>
                  </a:ext>
                </a:extLst>
              </p:cNvPr>
              <p:cNvPicPr/>
              <p:nvPr/>
            </p:nvPicPr>
            <p:blipFill>
              <a:blip r:embed="rId4"/>
              <a:stretch>
                <a:fillRect/>
              </a:stretch>
            </p:blipFill>
            <p:spPr>
              <a:xfrm>
                <a:off x="11721443" y="34381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13">
                <a:extLst>
                  <a:ext uri="{FF2B5EF4-FFF2-40B4-BE49-F238E27FC236}">
                    <a16:creationId xmlns:a16="http://schemas.microsoft.com/office/drawing/2014/main" id="{F1BBD35F-0889-CA03-AC4E-E6F99184ACC9}"/>
                  </a:ext>
                </a:extLst>
              </p14:cNvPr>
              <p14:cNvContentPartPr/>
              <p14:nvPr/>
            </p14:nvContentPartPr>
            <p14:xfrm>
              <a:off x="7239803" y="4664658"/>
              <a:ext cx="360" cy="360"/>
            </p14:xfrm>
          </p:contentPart>
        </mc:Choice>
        <mc:Fallback xmlns="">
          <p:pic>
            <p:nvPicPr>
              <p:cNvPr id="6" name="Ink 13">
                <a:extLst>
                  <a:ext uri="{FF2B5EF4-FFF2-40B4-BE49-F238E27FC236}">
                    <a16:creationId xmlns:a16="http://schemas.microsoft.com/office/drawing/2014/main" id="{F1BBD35F-0889-CA03-AC4E-E6F99184ACC9}"/>
                  </a:ext>
                </a:extLst>
              </p:cNvPr>
              <p:cNvPicPr/>
              <p:nvPr/>
            </p:nvPicPr>
            <p:blipFill>
              <a:blip r:embed="rId4"/>
              <a:stretch>
                <a:fillRect/>
              </a:stretch>
            </p:blipFill>
            <p:spPr>
              <a:xfrm>
                <a:off x="7176803" y="4601658"/>
                <a:ext cx="126000" cy="126000"/>
              </a:xfrm>
              <a:prstGeom prst="rect">
                <a:avLst/>
              </a:prstGeom>
            </p:spPr>
          </p:pic>
        </mc:Fallback>
      </mc:AlternateContent>
      <p:pic>
        <p:nvPicPr>
          <p:cNvPr id="9" name="Picture 3">
            <a:extLst>
              <a:ext uri="{FF2B5EF4-FFF2-40B4-BE49-F238E27FC236}">
                <a16:creationId xmlns:a16="http://schemas.microsoft.com/office/drawing/2014/main" id="{C58625BB-E9B3-8007-9558-8DE3DFC96BA9}"/>
              </a:ext>
            </a:extLst>
          </p:cNvPr>
          <p:cNvPicPr>
            <a:picLocks noChangeAspect="1"/>
          </p:cNvPicPr>
          <p:nvPr/>
        </p:nvPicPr>
        <p:blipFill rotWithShape="1">
          <a:blip r:embed="rId6"/>
          <a:srcRect l="1" t="12159" r="8928" b="28368"/>
          <a:stretch/>
        </p:blipFill>
        <p:spPr>
          <a:xfrm>
            <a:off x="4035695" y="1815201"/>
            <a:ext cx="8056232" cy="4573889"/>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4" name="Content Placeholder 2">
            <a:extLst>
              <a:ext uri="{FF2B5EF4-FFF2-40B4-BE49-F238E27FC236}">
                <a16:creationId xmlns:a16="http://schemas.microsoft.com/office/drawing/2014/main" id="{CFA3B84A-D957-5480-B6F9-2A14845D4F29}"/>
              </a:ext>
            </a:extLst>
          </p:cNvPr>
          <p:cNvSpPr txBox="1">
            <a:spLocks/>
          </p:cNvSpPr>
          <p:nvPr/>
        </p:nvSpPr>
        <p:spPr>
          <a:xfrm>
            <a:off x="444999" y="2462178"/>
            <a:ext cx="7055302" cy="1623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Replace static context vector with dynamic </a:t>
            </a:r>
            <a:r>
              <a:rPr lang="en-US" sz="1800" b="1" dirty="0">
                <a:solidFill>
                  <a:srgbClr val="00B0F0"/>
                </a:solidFill>
                <a:latin typeface="Times New Roman" panose="02020603050405020304" pitchFamily="18" charset="0"/>
                <a:cs typeface="Times New Roman" panose="02020603050405020304" pitchFamily="18" charset="0"/>
              </a:rPr>
              <a:t>c</a:t>
            </a:r>
            <a:r>
              <a:rPr lang="en-US" sz="1800" b="1" baseline="-25000" dirty="0">
                <a:solidFill>
                  <a:srgbClr val="00B0F0"/>
                </a:solidFill>
                <a:latin typeface="Times New Roman" panose="02020603050405020304" pitchFamily="18" charset="0"/>
                <a:cs typeface="Times New Roman" panose="02020603050405020304" pitchFamily="18" charset="0"/>
              </a:rPr>
              <a:t>i</a:t>
            </a:r>
            <a:r>
              <a:rPr lang="en-US" sz="1800" dirty="0"/>
              <a:t> </a:t>
            </a:r>
          </a:p>
          <a:p>
            <a:r>
              <a:rPr lang="en-US" sz="1800" dirty="0"/>
              <a:t>derived from the encoder hidden states at each point </a:t>
            </a:r>
            <a:r>
              <a:rPr lang="en-US" sz="1800" i="1" dirty="0" err="1">
                <a:solidFill>
                  <a:srgbClr val="00B0F0"/>
                </a:solidFill>
                <a:latin typeface="Times New Roman" panose="02020603050405020304" pitchFamily="18" charset="0"/>
                <a:cs typeface="Times New Roman" panose="02020603050405020304" pitchFamily="18" charset="0"/>
              </a:rPr>
              <a:t>i</a:t>
            </a:r>
            <a:r>
              <a:rPr lang="en-US" sz="1800" dirty="0"/>
              <a:t> during decoding</a:t>
            </a:r>
            <a:endParaRPr lang="en-CA" sz="1800" dirty="0"/>
          </a:p>
        </p:txBody>
      </p:sp>
      <p:pic>
        <p:nvPicPr>
          <p:cNvPr id="15" name="Picture 5">
            <a:extLst>
              <a:ext uri="{FF2B5EF4-FFF2-40B4-BE49-F238E27FC236}">
                <a16:creationId xmlns:a16="http://schemas.microsoft.com/office/drawing/2014/main" id="{F2E7E300-5A6E-86A4-7BEA-AC6536FD3621}"/>
              </a:ext>
            </a:extLst>
          </p:cNvPr>
          <p:cNvPicPr>
            <a:picLocks noChangeAspect="1"/>
          </p:cNvPicPr>
          <p:nvPr/>
        </p:nvPicPr>
        <p:blipFill>
          <a:blip r:embed="rId9"/>
          <a:stretch>
            <a:fillRect/>
          </a:stretch>
        </p:blipFill>
        <p:spPr>
          <a:xfrm>
            <a:off x="8441575" y="5576381"/>
            <a:ext cx="2099425" cy="455216"/>
          </a:xfrm>
          <a:prstGeom prst="rect">
            <a:avLst/>
          </a:prstGeom>
        </p:spPr>
      </p:pic>
      <p:sp>
        <p:nvSpPr>
          <p:cNvPr id="20" name="Content Placeholder 2">
            <a:extLst>
              <a:ext uri="{FF2B5EF4-FFF2-40B4-BE49-F238E27FC236}">
                <a16:creationId xmlns:a16="http://schemas.microsoft.com/office/drawing/2014/main" id="{2FC1D961-D76B-69CE-D054-885D882EC0E0}"/>
              </a:ext>
            </a:extLst>
          </p:cNvPr>
          <p:cNvSpPr txBox="1">
            <a:spLocks/>
          </p:cNvSpPr>
          <p:nvPr/>
        </p:nvSpPr>
        <p:spPr>
          <a:xfrm>
            <a:off x="398171" y="3453185"/>
            <a:ext cx="3636072" cy="3357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Ideas</a:t>
            </a:r>
            <a:r>
              <a:rPr lang="en-US" sz="1800" dirty="0"/>
              <a:t>: </a:t>
            </a:r>
          </a:p>
          <a:p>
            <a:r>
              <a:rPr lang="en-US" sz="1800" dirty="0"/>
              <a:t>should be a linear combination of those states </a:t>
            </a:r>
          </a:p>
          <a:p>
            <a:endParaRPr lang="en-US" sz="1800" dirty="0"/>
          </a:p>
          <a:p>
            <a:endParaRPr lang="en-US" sz="1800" dirty="0"/>
          </a:p>
          <a:p>
            <a:endParaRPr lang="en-US" sz="1800" dirty="0"/>
          </a:p>
          <a:p>
            <a:r>
              <a:rPr lang="en-US" sz="1800" dirty="0"/>
              <a:t>     should depend on ?</a:t>
            </a:r>
            <a:endParaRPr lang="en-CA" sz="1800" dirty="0"/>
          </a:p>
        </p:txBody>
      </p:sp>
      <p:pic>
        <p:nvPicPr>
          <p:cNvPr id="21" name="Picture 24">
            <a:extLst>
              <a:ext uri="{FF2B5EF4-FFF2-40B4-BE49-F238E27FC236}">
                <a16:creationId xmlns:a16="http://schemas.microsoft.com/office/drawing/2014/main" id="{8C4E47BE-18E3-6052-F543-8D7F83D89695}"/>
              </a:ext>
            </a:extLst>
          </p:cNvPr>
          <p:cNvPicPr>
            <a:picLocks noChangeAspect="1"/>
          </p:cNvPicPr>
          <p:nvPr/>
        </p:nvPicPr>
        <p:blipFill rotWithShape="1">
          <a:blip r:embed="rId10"/>
          <a:srcRect t="2512" r="15726" b="10580"/>
          <a:stretch/>
        </p:blipFill>
        <p:spPr>
          <a:xfrm>
            <a:off x="1261339" y="4456588"/>
            <a:ext cx="1765907" cy="759450"/>
          </a:xfrm>
          <a:prstGeom prst="rect">
            <a:avLst/>
          </a:prstGeom>
        </p:spPr>
      </p:pic>
      <p:pic>
        <p:nvPicPr>
          <p:cNvPr id="22" name="Picture 28">
            <a:extLst>
              <a:ext uri="{FF2B5EF4-FFF2-40B4-BE49-F238E27FC236}">
                <a16:creationId xmlns:a16="http://schemas.microsoft.com/office/drawing/2014/main" id="{EB1B9128-FFD1-A19A-1AA5-43EFA344A993}"/>
              </a:ext>
            </a:extLst>
          </p:cNvPr>
          <p:cNvPicPr>
            <a:picLocks noChangeAspect="1"/>
          </p:cNvPicPr>
          <p:nvPr/>
        </p:nvPicPr>
        <p:blipFill rotWithShape="1">
          <a:blip r:embed="rId10"/>
          <a:srcRect l="55578" t="21911" r="29854" b="10580"/>
          <a:stretch/>
        </p:blipFill>
        <p:spPr>
          <a:xfrm>
            <a:off x="681673" y="5571430"/>
            <a:ext cx="307725" cy="594646"/>
          </a:xfrm>
          <a:prstGeom prst="rect">
            <a:avLst/>
          </a:prstGeom>
        </p:spPr>
      </p:pic>
    </p:spTree>
    <p:extLst>
      <p:ext uri="{BB962C8B-B14F-4D97-AF65-F5344CB8AC3E}">
        <p14:creationId xmlns:p14="http://schemas.microsoft.com/office/powerpoint/2010/main" val="1767028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Attention Mechanism</a:t>
            </a:r>
            <a:endParaRPr lang="en-CA" dirty="0"/>
          </a:p>
        </p:txBody>
      </p:sp>
      <p:sp>
        <p:nvSpPr>
          <p:cNvPr id="41" name="Content Placeholder 2">
            <a:extLst>
              <a:ext uri="{FF2B5EF4-FFF2-40B4-BE49-F238E27FC236}">
                <a16:creationId xmlns:a16="http://schemas.microsoft.com/office/drawing/2014/main" id="{01286A4E-E451-4B99-B9E6-C71E265F754F}"/>
              </a:ext>
            </a:extLst>
          </p:cNvPr>
          <p:cNvSpPr>
            <a:spLocks noGrp="1"/>
          </p:cNvSpPr>
          <p:nvPr/>
        </p:nvSpPr>
        <p:spPr>
          <a:xfrm>
            <a:off x="252889" y="1815201"/>
            <a:ext cx="7227898" cy="4974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dirty="0"/>
          </a:p>
        </p:txBody>
      </p:sp>
      <mc:AlternateContent xmlns:mc="http://schemas.openxmlformats.org/markup-compatibility/2006" xmlns:p14="http://schemas.microsoft.com/office/powerpoint/2010/main">
        <mc:Choice Requires="p14">
          <p:contentPart p14:bwMode="auto" r:id="rId3">
            <p14:nvContentPartPr>
              <p14:cNvPr id="2" name="Ink 12">
                <a:extLst>
                  <a:ext uri="{FF2B5EF4-FFF2-40B4-BE49-F238E27FC236}">
                    <a16:creationId xmlns:a16="http://schemas.microsoft.com/office/drawing/2014/main" id="{119DBEE2-929B-0755-6015-43E8EFF90194}"/>
                  </a:ext>
                </a:extLst>
              </p14:cNvPr>
              <p14:cNvContentPartPr/>
              <p14:nvPr/>
            </p14:nvContentPartPr>
            <p14:xfrm>
              <a:off x="11784443" y="3501138"/>
              <a:ext cx="360" cy="360"/>
            </p14:xfrm>
          </p:contentPart>
        </mc:Choice>
        <mc:Fallback xmlns="">
          <p:pic>
            <p:nvPicPr>
              <p:cNvPr id="2" name="Ink 12">
                <a:extLst>
                  <a:ext uri="{FF2B5EF4-FFF2-40B4-BE49-F238E27FC236}">
                    <a16:creationId xmlns:a16="http://schemas.microsoft.com/office/drawing/2014/main" id="{119DBEE2-929B-0755-6015-43E8EFF90194}"/>
                  </a:ext>
                </a:extLst>
              </p:cNvPr>
              <p:cNvPicPr/>
              <p:nvPr/>
            </p:nvPicPr>
            <p:blipFill>
              <a:blip r:embed="rId4"/>
              <a:stretch>
                <a:fillRect/>
              </a:stretch>
            </p:blipFill>
            <p:spPr>
              <a:xfrm>
                <a:off x="11721443" y="34381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13">
                <a:extLst>
                  <a:ext uri="{FF2B5EF4-FFF2-40B4-BE49-F238E27FC236}">
                    <a16:creationId xmlns:a16="http://schemas.microsoft.com/office/drawing/2014/main" id="{F1BBD35F-0889-CA03-AC4E-E6F99184ACC9}"/>
                  </a:ext>
                </a:extLst>
              </p14:cNvPr>
              <p14:cNvContentPartPr/>
              <p14:nvPr/>
            </p14:nvContentPartPr>
            <p14:xfrm>
              <a:off x="7082524" y="5507206"/>
              <a:ext cx="360" cy="360"/>
            </p14:xfrm>
          </p:contentPart>
        </mc:Choice>
        <mc:Fallback xmlns="">
          <p:pic>
            <p:nvPicPr>
              <p:cNvPr id="6" name="Ink 13">
                <a:extLst>
                  <a:ext uri="{FF2B5EF4-FFF2-40B4-BE49-F238E27FC236}">
                    <a16:creationId xmlns:a16="http://schemas.microsoft.com/office/drawing/2014/main" id="{F1BBD35F-0889-CA03-AC4E-E6F99184ACC9}"/>
                  </a:ext>
                </a:extLst>
              </p:cNvPr>
              <p:cNvPicPr/>
              <p:nvPr/>
            </p:nvPicPr>
            <p:blipFill>
              <a:blip r:embed="rId4"/>
              <a:stretch>
                <a:fillRect/>
              </a:stretch>
            </p:blipFill>
            <p:spPr>
              <a:xfrm>
                <a:off x="7019524" y="5444206"/>
                <a:ext cx="126000" cy="126000"/>
              </a:xfrm>
              <a:prstGeom prst="rect">
                <a:avLst/>
              </a:prstGeom>
            </p:spPr>
          </p:pic>
        </mc:Fallback>
      </mc:AlternateContent>
      <p:pic>
        <p:nvPicPr>
          <p:cNvPr id="9" name="Picture 3">
            <a:extLst>
              <a:ext uri="{FF2B5EF4-FFF2-40B4-BE49-F238E27FC236}">
                <a16:creationId xmlns:a16="http://schemas.microsoft.com/office/drawing/2014/main" id="{C58625BB-E9B3-8007-9558-8DE3DFC96BA9}"/>
              </a:ext>
            </a:extLst>
          </p:cNvPr>
          <p:cNvPicPr>
            <a:picLocks noChangeAspect="1"/>
          </p:cNvPicPr>
          <p:nvPr/>
        </p:nvPicPr>
        <p:blipFill rotWithShape="1">
          <a:blip r:embed="rId6"/>
          <a:srcRect l="1" t="12159" r="8928" b="28368"/>
          <a:stretch/>
        </p:blipFill>
        <p:spPr>
          <a:xfrm>
            <a:off x="3940685" y="1777966"/>
            <a:ext cx="8056232" cy="4573889"/>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pic>
        <p:nvPicPr>
          <p:cNvPr id="15" name="Picture 5">
            <a:extLst>
              <a:ext uri="{FF2B5EF4-FFF2-40B4-BE49-F238E27FC236}">
                <a16:creationId xmlns:a16="http://schemas.microsoft.com/office/drawing/2014/main" id="{F2E7E300-5A6E-86A4-7BEA-AC6536FD3621}"/>
              </a:ext>
            </a:extLst>
          </p:cNvPr>
          <p:cNvPicPr>
            <a:picLocks noChangeAspect="1"/>
          </p:cNvPicPr>
          <p:nvPr/>
        </p:nvPicPr>
        <p:blipFill>
          <a:blip r:embed="rId9"/>
          <a:stretch>
            <a:fillRect/>
          </a:stretch>
        </p:blipFill>
        <p:spPr>
          <a:xfrm>
            <a:off x="8456815" y="5502503"/>
            <a:ext cx="2099425" cy="455216"/>
          </a:xfrm>
          <a:prstGeom prst="rect">
            <a:avLst/>
          </a:prstGeom>
        </p:spPr>
      </p:pic>
      <p:sp>
        <p:nvSpPr>
          <p:cNvPr id="5" name="Content Placeholder 2">
            <a:extLst>
              <a:ext uri="{FF2B5EF4-FFF2-40B4-BE49-F238E27FC236}">
                <a16:creationId xmlns:a16="http://schemas.microsoft.com/office/drawing/2014/main" id="{C590F9CD-7819-BB06-47D6-2C9E1F8E6FDA}"/>
              </a:ext>
            </a:extLst>
          </p:cNvPr>
          <p:cNvSpPr txBox="1">
            <a:spLocks/>
          </p:cNvSpPr>
          <p:nvPr/>
        </p:nvSpPr>
        <p:spPr>
          <a:xfrm>
            <a:off x="114030" y="2231668"/>
            <a:ext cx="7501091" cy="2283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Compute a vector of scores that capture the relevance of each encoder hidden state to the decoder state</a:t>
            </a:r>
          </a:p>
        </p:txBody>
      </p:sp>
      <p:pic>
        <p:nvPicPr>
          <p:cNvPr id="7" name="Picture 9">
            <a:extLst>
              <a:ext uri="{FF2B5EF4-FFF2-40B4-BE49-F238E27FC236}">
                <a16:creationId xmlns:a16="http://schemas.microsoft.com/office/drawing/2014/main" id="{4F0E8272-3A4E-C716-E6F6-E91D07469535}"/>
              </a:ext>
            </a:extLst>
          </p:cNvPr>
          <p:cNvPicPr>
            <a:picLocks noChangeAspect="1"/>
          </p:cNvPicPr>
          <p:nvPr/>
        </p:nvPicPr>
        <p:blipFill>
          <a:blip r:embed="rId10"/>
          <a:stretch>
            <a:fillRect/>
          </a:stretch>
        </p:blipFill>
        <p:spPr>
          <a:xfrm>
            <a:off x="982762" y="3785585"/>
            <a:ext cx="3078296" cy="546106"/>
          </a:xfrm>
          <a:prstGeom prst="rect">
            <a:avLst/>
          </a:prstGeom>
        </p:spPr>
      </p:pic>
      <p:sp>
        <p:nvSpPr>
          <p:cNvPr id="10" name="Content Placeholder 2">
            <a:extLst>
              <a:ext uri="{FF2B5EF4-FFF2-40B4-BE49-F238E27FC236}">
                <a16:creationId xmlns:a16="http://schemas.microsoft.com/office/drawing/2014/main" id="{9638D467-8FC6-EDD2-088B-82C647CE05FF}"/>
              </a:ext>
            </a:extLst>
          </p:cNvPr>
          <p:cNvSpPr txBox="1">
            <a:spLocks/>
          </p:cNvSpPr>
          <p:nvPr/>
        </p:nvSpPr>
        <p:spPr>
          <a:xfrm>
            <a:off x="95610" y="3286176"/>
            <a:ext cx="3446326" cy="565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Similarity is a good choice</a:t>
            </a:r>
          </a:p>
        </p:txBody>
      </p:sp>
      <p:sp>
        <p:nvSpPr>
          <p:cNvPr id="17" name="Content Placeholder 2">
            <a:extLst>
              <a:ext uri="{FF2B5EF4-FFF2-40B4-BE49-F238E27FC236}">
                <a16:creationId xmlns:a16="http://schemas.microsoft.com/office/drawing/2014/main" id="{48F6CCB2-9381-C1C2-6546-8BA1313C318E}"/>
              </a:ext>
            </a:extLst>
          </p:cNvPr>
          <p:cNvSpPr txBox="1">
            <a:spLocks/>
          </p:cNvSpPr>
          <p:nvPr/>
        </p:nvSpPr>
        <p:spPr>
          <a:xfrm>
            <a:off x="95610" y="4463542"/>
            <a:ext cx="3882231" cy="19255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Give network the ability to learn which aspects of similarity between the decoder and encoder states are important to the </a:t>
            </a:r>
            <a:r>
              <a:rPr lang="en-CA" sz="2000" dirty="0"/>
              <a:t>current application.</a:t>
            </a:r>
          </a:p>
        </p:txBody>
      </p:sp>
      <p:sp>
        <p:nvSpPr>
          <p:cNvPr id="18" name="文本框 17">
            <a:extLst>
              <a:ext uri="{FF2B5EF4-FFF2-40B4-BE49-F238E27FC236}">
                <a16:creationId xmlns:a16="http://schemas.microsoft.com/office/drawing/2014/main" id="{8F785D9F-1621-7166-1E78-0F6F60EC27D0}"/>
              </a:ext>
            </a:extLst>
          </p:cNvPr>
          <p:cNvSpPr txBox="1"/>
          <p:nvPr/>
        </p:nvSpPr>
        <p:spPr>
          <a:xfrm>
            <a:off x="100073" y="1307370"/>
            <a:ext cx="6220274" cy="1015663"/>
          </a:xfrm>
          <a:prstGeom prst="rect">
            <a:avLst/>
          </a:prstGeom>
          <a:noFill/>
        </p:spPr>
        <p:txBody>
          <a:bodyPr wrap="square">
            <a:spAutoFit/>
          </a:bodyPr>
          <a:lstStyle/>
          <a:p>
            <a:pPr algn="l"/>
            <a:r>
              <a:rPr lang="en-US" altLang="zh-CN" sz="2400" b="1" i="0" u="none" strike="noStrike" dirty="0">
                <a:effectLst/>
                <a:latin typeface="Gilroy"/>
              </a:rPr>
              <a:t>- Flexible context: How to compute the weights?</a:t>
            </a:r>
            <a:endParaRPr lang="en-US" altLang="zh-CN" sz="2400" b="0" i="0" dirty="0">
              <a:effectLst/>
              <a:latin typeface="Gilroy"/>
            </a:endParaRPr>
          </a:p>
          <a:p>
            <a:br>
              <a:rPr lang="en-US" altLang="zh-CN" b="0" i="0" dirty="0">
                <a:solidFill>
                  <a:srgbClr val="000000"/>
                </a:solidFill>
                <a:effectLst/>
                <a:latin typeface="Gilroy"/>
              </a:rPr>
            </a:br>
            <a:endParaRPr lang="zh-CN" altLang="en-US" dirty="0"/>
          </a:p>
        </p:txBody>
      </p:sp>
    </p:spTree>
    <p:extLst>
      <p:ext uri="{BB962C8B-B14F-4D97-AF65-F5344CB8AC3E}">
        <p14:creationId xmlns:p14="http://schemas.microsoft.com/office/powerpoint/2010/main" val="220546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Attention Mechanism</a:t>
            </a:r>
            <a:endParaRPr lang="en-CA" dirty="0"/>
          </a:p>
        </p:txBody>
      </p:sp>
      <p:sp>
        <p:nvSpPr>
          <p:cNvPr id="41" name="Content Placeholder 2">
            <a:extLst>
              <a:ext uri="{FF2B5EF4-FFF2-40B4-BE49-F238E27FC236}">
                <a16:creationId xmlns:a16="http://schemas.microsoft.com/office/drawing/2014/main" id="{01286A4E-E451-4B99-B9E6-C71E265F754F}"/>
              </a:ext>
            </a:extLst>
          </p:cNvPr>
          <p:cNvSpPr>
            <a:spLocks noGrp="1"/>
          </p:cNvSpPr>
          <p:nvPr/>
        </p:nvSpPr>
        <p:spPr>
          <a:xfrm>
            <a:off x="252889" y="1815201"/>
            <a:ext cx="7227898" cy="4974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dirty="0"/>
          </a:p>
        </p:txBody>
      </p:sp>
      <mc:AlternateContent xmlns:mc="http://schemas.openxmlformats.org/markup-compatibility/2006" xmlns:p14="http://schemas.microsoft.com/office/powerpoint/2010/main">
        <mc:Choice Requires="p14">
          <p:contentPart p14:bwMode="auto" r:id="rId3">
            <p14:nvContentPartPr>
              <p14:cNvPr id="2" name="Ink 12">
                <a:extLst>
                  <a:ext uri="{FF2B5EF4-FFF2-40B4-BE49-F238E27FC236}">
                    <a16:creationId xmlns:a16="http://schemas.microsoft.com/office/drawing/2014/main" id="{119DBEE2-929B-0755-6015-43E8EFF90194}"/>
                  </a:ext>
                </a:extLst>
              </p14:cNvPr>
              <p14:cNvContentPartPr/>
              <p14:nvPr/>
            </p14:nvContentPartPr>
            <p14:xfrm>
              <a:off x="11784443" y="3501138"/>
              <a:ext cx="360" cy="360"/>
            </p14:xfrm>
          </p:contentPart>
        </mc:Choice>
        <mc:Fallback xmlns="">
          <p:pic>
            <p:nvPicPr>
              <p:cNvPr id="2" name="Ink 12">
                <a:extLst>
                  <a:ext uri="{FF2B5EF4-FFF2-40B4-BE49-F238E27FC236}">
                    <a16:creationId xmlns:a16="http://schemas.microsoft.com/office/drawing/2014/main" id="{119DBEE2-929B-0755-6015-43E8EFF90194}"/>
                  </a:ext>
                </a:extLst>
              </p:cNvPr>
              <p:cNvPicPr/>
              <p:nvPr/>
            </p:nvPicPr>
            <p:blipFill>
              <a:blip r:embed="rId4"/>
              <a:stretch>
                <a:fillRect/>
              </a:stretch>
            </p:blipFill>
            <p:spPr>
              <a:xfrm>
                <a:off x="11721443" y="34381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13">
                <a:extLst>
                  <a:ext uri="{FF2B5EF4-FFF2-40B4-BE49-F238E27FC236}">
                    <a16:creationId xmlns:a16="http://schemas.microsoft.com/office/drawing/2014/main" id="{F1BBD35F-0889-CA03-AC4E-E6F99184ACC9}"/>
                  </a:ext>
                </a:extLst>
              </p14:cNvPr>
              <p14:cNvContentPartPr/>
              <p14:nvPr/>
            </p14:nvContentPartPr>
            <p14:xfrm>
              <a:off x="7082524" y="5507206"/>
              <a:ext cx="360" cy="360"/>
            </p14:xfrm>
          </p:contentPart>
        </mc:Choice>
        <mc:Fallback xmlns="">
          <p:pic>
            <p:nvPicPr>
              <p:cNvPr id="6" name="Ink 13">
                <a:extLst>
                  <a:ext uri="{FF2B5EF4-FFF2-40B4-BE49-F238E27FC236}">
                    <a16:creationId xmlns:a16="http://schemas.microsoft.com/office/drawing/2014/main" id="{F1BBD35F-0889-CA03-AC4E-E6F99184ACC9}"/>
                  </a:ext>
                </a:extLst>
              </p:cNvPr>
              <p:cNvPicPr/>
              <p:nvPr/>
            </p:nvPicPr>
            <p:blipFill>
              <a:blip r:embed="rId4"/>
              <a:stretch>
                <a:fillRect/>
              </a:stretch>
            </p:blipFill>
            <p:spPr>
              <a:xfrm>
                <a:off x="7019524" y="5444206"/>
                <a:ext cx="126000" cy="126000"/>
              </a:xfrm>
              <a:prstGeom prst="rect">
                <a:avLst/>
              </a:prstGeom>
            </p:spPr>
          </p:pic>
        </mc:Fallback>
      </mc:AlternateContent>
      <p:pic>
        <p:nvPicPr>
          <p:cNvPr id="9" name="Picture 3">
            <a:extLst>
              <a:ext uri="{FF2B5EF4-FFF2-40B4-BE49-F238E27FC236}">
                <a16:creationId xmlns:a16="http://schemas.microsoft.com/office/drawing/2014/main" id="{C58625BB-E9B3-8007-9558-8DE3DFC96BA9}"/>
              </a:ext>
            </a:extLst>
          </p:cNvPr>
          <p:cNvPicPr>
            <a:picLocks noChangeAspect="1"/>
          </p:cNvPicPr>
          <p:nvPr/>
        </p:nvPicPr>
        <p:blipFill rotWithShape="1">
          <a:blip r:embed="rId6"/>
          <a:srcRect l="1" t="12159" r="8928" b="28368"/>
          <a:stretch/>
        </p:blipFill>
        <p:spPr>
          <a:xfrm>
            <a:off x="3940685" y="1777966"/>
            <a:ext cx="8056232" cy="4573889"/>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pic>
        <p:nvPicPr>
          <p:cNvPr id="15" name="Picture 5">
            <a:extLst>
              <a:ext uri="{FF2B5EF4-FFF2-40B4-BE49-F238E27FC236}">
                <a16:creationId xmlns:a16="http://schemas.microsoft.com/office/drawing/2014/main" id="{F2E7E300-5A6E-86A4-7BEA-AC6536FD3621}"/>
              </a:ext>
            </a:extLst>
          </p:cNvPr>
          <p:cNvPicPr>
            <a:picLocks noChangeAspect="1"/>
          </p:cNvPicPr>
          <p:nvPr/>
        </p:nvPicPr>
        <p:blipFill>
          <a:blip r:embed="rId9"/>
          <a:stretch>
            <a:fillRect/>
          </a:stretch>
        </p:blipFill>
        <p:spPr>
          <a:xfrm>
            <a:off x="8456815" y="5502503"/>
            <a:ext cx="2099425" cy="455216"/>
          </a:xfrm>
          <a:prstGeom prst="rect">
            <a:avLst/>
          </a:prstGeom>
        </p:spPr>
      </p:pic>
      <p:sp>
        <p:nvSpPr>
          <p:cNvPr id="18" name="文本框 17">
            <a:extLst>
              <a:ext uri="{FF2B5EF4-FFF2-40B4-BE49-F238E27FC236}">
                <a16:creationId xmlns:a16="http://schemas.microsoft.com/office/drawing/2014/main" id="{8F785D9F-1621-7166-1E78-0F6F60EC27D0}"/>
              </a:ext>
            </a:extLst>
          </p:cNvPr>
          <p:cNvSpPr txBox="1"/>
          <p:nvPr/>
        </p:nvSpPr>
        <p:spPr>
          <a:xfrm>
            <a:off x="100073" y="1307370"/>
            <a:ext cx="6220274" cy="1015663"/>
          </a:xfrm>
          <a:prstGeom prst="rect">
            <a:avLst/>
          </a:prstGeom>
          <a:noFill/>
        </p:spPr>
        <p:txBody>
          <a:bodyPr wrap="square">
            <a:spAutoFit/>
          </a:bodyPr>
          <a:lstStyle/>
          <a:p>
            <a:pPr algn="l"/>
            <a:r>
              <a:rPr lang="en-US" altLang="zh-CN" sz="2400" b="1" i="0" u="none" strike="noStrike" dirty="0">
                <a:effectLst/>
                <a:latin typeface="Gilroy"/>
              </a:rPr>
              <a:t>- Flexible context: How to compute the weights?</a:t>
            </a:r>
            <a:endParaRPr lang="en-US" altLang="zh-CN" sz="2400" b="0" i="0" dirty="0">
              <a:effectLst/>
              <a:latin typeface="Gilroy"/>
            </a:endParaRPr>
          </a:p>
          <a:p>
            <a:br>
              <a:rPr lang="en-US" altLang="zh-CN" b="0" i="0" dirty="0">
                <a:solidFill>
                  <a:srgbClr val="000000"/>
                </a:solidFill>
                <a:effectLst/>
                <a:latin typeface="Gilroy"/>
              </a:rPr>
            </a:br>
            <a:endParaRPr lang="zh-CN" altLang="en-US" dirty="0"/>
          </a:p>
        </p:txBody>
      </p:sp>
      <p:sp>
        <p:nvSpPr>
          <p:cNvPr id="4" name="Content Placeholder 2">
            <a:extLst>
              <a:ext uri="{FF2B5EF4-FFF2-40B4-BE49-F238E27FC236}">
                <a16:creationId xmlns:a16="http://schemas.microsoft.com/office/drawing/2014/main" id="{1E23A52B-6308-ED14-BBCB-E4AB21556E70}"/>
              </a:ext>
            </a:extLst>
          </p:cNvPr>
          <p:cNvSpPr txBox="1">
            <a:spLocks/>
          </p:cNvSpPr>
          <p:nvPr/>
        </p:nvSpPr>
        <p:spPr>
          <a:xfrm>
            <a:off x="266651" y="2206114"/>
            <a:ext cx="6314801" cy="2283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Create vector of weights  by normalizing scores</a:t>
            </a:r>
          </a:p>
        </p:txBody>
      </p:sp>
      <p:pic>
        <p:nvPicPr>
          <p:cNvPr id="8" name="Picture 18">
            <a:extLst>
              <a:ext uri="{FF2B5EF4-FFF2-40B4-BE49-F238E27FC236}">
                <a16:creationId xmlns:a16="http://schemas.microsoft.com/office/drawing/2014/main" id="{5B3F3B22-8E97-DD11-8341-50B48FF285FA}"/>
              </a:ext>
            </a:extLst>
          </p:cNvPr>
          <p:cNvPicPr>
            <a:picLocks noChangeAspect="1"/>
          </p:cNvPicPr>
          <p:nvPr/>
        </p:nvPicPr>
        <p:blipFill>
          <a:blip r:embed="rId10"/>
          <a:stretch>
            <a:fillRect/>
          </a:stretch>
        </p:blipFill>
        <p:spPr>
          <a:xfrm>
            <a:off x="932327" y="2845295"/>
            <a:ext cx="4142688" cy="1457329"/>
          </a:xfrm>
          <a:prstGeom prst="rect">
            <a:avLst/>
          </a:prstGeom>
        </p:spPr>
      </p:pic>
    </p:spTree>
    <p:extLst>
      <p:ext uri="{BB962C8B-B14F-4D97-AF65-F5344CB8AC3E}">
        <p14:creationId xmlns:p14="http://schemas.microsoft.com/office/powerpoint/2010/main" val="2707544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Attention Mechanism</a:t>
            </a:r>
            <a:endParaRPr lang="en-CA" dirty="0"/>
          </a:p>
        </p:txBody>
      </p:sp>
      <p:sp>
        <p:nvSpPr>
          <p:cNvPr id="41" name="Content Placeholder 2">
            <a:extLst>
              <a:ext uri="{FF2B5EF4-FFF2-40B4-BE49-F238E27FC236}">
                <a16:creationId xmlns:a16="http://schemas.microsoft.com/office/drawing/2014/main" id="{01286A4E-E451-4B99-B9E6-C71E265F754F}"/>
              </a:ext>
            </a:extLst>
          </p:cNvPr>
          <p:cNvSpPr>
            <a:spLocks noGrp="1"/>
          </p:cNvSpPr>
          <p:nvPr/>
        </p:nvSpPr>
        <p:spPr>
          <a:xfrm>
            <a:off x="252889" y="1815201"/>
            <a:ext cx="7227898" cy="4974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dirty="0"/>
          </a:p>
        </p:txBody>
      </p:sp>
      <mc:AlternateContent xmlns:mc="http://schemas.openxmlformats.org/markup-compatibility/2006" xmlns:p14="http://schemas.microsoft.com/office/powerpoint/2010/main">
        <mc:Choice Requires="p14">
          <p:contentPart p14:bwMode="auto" r:id="rId3">
            <p14:nvContentPartPr>
              <p14:cNvPr id="2" name="Ink 12">
                <a:extLst>
                  <a:ext uri="{FF2B5EF4-FFF2-40B4-BE49-F238E27FC236}">
                    <a16:creationId xmlns:a16="http://schemas.microsoft.com/office/drawing/2014/main" id="{119DBEE2-929B-0755-6015-43E8EFF90194}"/>
                  </a:ext>
                </a:extLst>
              </p14:cNvPr>
              <p14:cNvContentPartPr/>
              <p14:nvPr/>
            </p14:nvContentPartPr>
            <p14:xfrm>
              <a:off x="11784443" y="3501138"/>
              <a:ext cx="360" cy="360"/>
            </p14:xfrm>
          </p:contentPart>
        </mc:Choice>
        <mc:Fallback xmlns="">
          <p:pic>
            <p:nvPicPr>
              <p:cNvPr id="2" name="Ink 12">
                <a:extLst>
                  <a:ext uri="{FF2B5EF4-FFF2-40B4-BE49-F238E27FC236}">
                    <a16:creationId xmlns:a16="http://schemas.microsoft.com/office/drawing/2014/main" id="{119DBEE2-929B-0755-6015-43E8EFF90194}"/>
                  </a:ext>
                </a:extLst>
              </p:cNvPr>
              <p:cNvPicPr/>
              <p:nvPr/>
            </p:nvPicPr>
            <p:blipFill>
              <a:blip r:embed="rId4"/>
              <a:stretch>
                <a:fillRect/>
              </a:stretch>
            </p:blipFill>
            <p:spPr>
              <a:xfrm>
                <a:off x="11721443" y="34381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13">
                <a:extLst>
                  <a:ext uri="{FF2B5EF4-FFF2-40B4-BE49-F238E27FC236}">
                    <a16:creationId xmlns:a16="http://schemas.microsoft.com/office/drawing/2014/main" id="{F1BBD35F-0889-CA03-AC4E-E6F99184ACC9}"/>
                  </a:ext>
                </a:extLst>
              </p14:cNvPr>
              <p14:cNvContentPartPr/>
              <p14:nvPr/>
            </p14:nvContentPartPr>
            <p14:xfrm>
              <a:off x="7082524" y="5507206"/>
              <a:ext cx="360" cy="360"/>
            </p14:xfrm>
          </p:contentPart>
        </mc:Choice>
        <mc:Fallback xmlns="">
          <p:pic>
            <p:nvPicPr>
              <p:cNvPr id="6" name="Ink 13">
                <a:extLst>
                  <a:ext uri="{FF2B5EF4-FFF2-40B4-BE49-F238E27FC236}">
                    <a16:creationId xmlns:a16="http://schemas.microsoft.com/office/drawing/2014/main" id="{F1BBD35F-0889-CA03-AC4E-E6F99184ACC9}"/>
                  </a:ext>
                </a:extLst>
              </p:cNvPr>
              <p:cNvPicPr/>
              <p:nvPr/>
            </p:nvPicPr>
            <p:blipFill>
              <a:blip r:embed="rId4"/>
              <a:stretch>
                <a:fillRect/>
              </a:stretch>
            </p:blipFill>
            <p:spPr>
              <a:xfrm>
                <a:off x="7019524" y="5444206"/>
                <a:ext cx="126000" cy="126000"/>
              </a:xfrm>
              <a:prstGeom prst="rect">
                <a:avLst/>
              </a:prstGeom>
            </p:spPr>
          </p:pic>
        </mc:Fallback>
      </mc:AlternateContent>
      <p:pic>
        <p:nvPicPr>
          <p:cNvPr id="9" name="Picture 3">
            <a:extLst>
              <a:ext uri="{FF2B5EF4-FFF2-40B4-BE49-F238E27FC236}">
                <a16:creationId xmlns:a16="http://schemas.microsoft.com/office/drawing/2014/main" id="{C58625BB-E9B3-8007-9558-8DE3DFC96BA9}"/>
              </a:ext>
            </a:extLst>
          </p:cNvPr>
          <p:cNvPicPr>
            <a:picLocks noChangeAspect="1"/>
          </p:cNvPicPr>
          <p:nvPr/>
        </p:nvPicPr>
        <p:blipFill rotWithShape="1">
          <a:blip r:embed="rId6"/>
          <a:srcRect l="1" t="12159" r="8928" b="28368"/>
          <a:stretch/>
        </p:blipFill>
        <p:spPr>
          <a:xfrm>
            <a:off x="3940685" y="1777966"/>
            <a:ext cx="8056232" cy="4573889"/>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pic>
        <p:nvPicPr>
          <p:cNvPr id="15" name="Picture 5">
            <a:extLst>
              <a:ext uri="{FF2B5EF4-FFF2-40B4-BE49-F238E27FC236}">
                <a16:creationId xmlns:a16="http://schemas.microsoft.com/office/drawing/2014/main" id="{F2E7E300-5A6E-86A4-7BEA-AC6536FD3621}"/>
              </a:ext>
            </a:extLst>
          </p:cNvPr>
          <p:cNvPicPr>
            <a:picLocks noChangeAspect="1"/>
          </p:cNvPicPr>
          <p:nvPr/>
        </p:nvPicPr>
        <p:blipFill>
          <a:blip r:embed="rId9"/>
          <a:stretch>
            <a:fillRect/>
          </a:stretch>
        </p:blipFill>
        <p:spPr>
          <a:xfrm>
            <a:off x="8456815" y="5502503"/>
            <a:ext cx="2099425" cy="455216"/>
          </a:xfrm>
          <a:prstGeom prst="rect">
            <a:avLst/>
          </a:prstGeom>
        </p:spPr>
      </p:pic>
      <p:sp>
        <p:nvSpPr>
          <p:cNvPr id="18" name="文本框 17">
            <a:extLst>
              <a:ext uri="{FF2B5EF4-FFF2-40B4-BE49-F238E27FC236}">
                <a16:creationId xmlns:a16="http://schemas.microsoft.com/office/drawing/2014/main" id="{8F785D9F-1621-7166-1E78-0F6F60EC27D0}"/>
              </a:ext>
            </a:extLst>
          </p:cNvPr>
          <p:cNvSpPr txBox="1"/>
          <p:nvPr/>
        </p:nvSpPr>
        <p:spPr>
          <a:xfrm>
            <a:off x="100073" y="1307370"/>
            <a:ext cx="6220274" cy="1015663"/>
          </a:xfrm>
          <a:prstGeom prst="rect">
            <a:avLst/>
          </a:prstGeom>
          <a:noFill/>
        </p:spPr>
        <p:txBody>
          <a:bodyPr wrap="square">
            <a:spAutoFit/>
          </a:bodyPr>
          <a:lstStyle/>
          <a:p>
            <a:pPr algn="l"/>
            <a:r>
              <a:rPr lang="en-US" altLang="zh-CN" sz="2400" b="1" i="0" u="none" strike="noStrike" dirty="0">
                <a:effectLst/>
                <a:latin typeface="Gilroy"/>
              </a:rPr>
              <a:t>- Flexible context: Weighted Summation</a:t>
            </a:r>
            <a:endParaRPr lang="en-US" altLang="zh-CN" sz="2400" b="0" i="0" dirty="0">
              <a:effectLst/>
              <a:latin typeface="Gilroy"/>
            </a:endParaRPr>
          </a:p>
          <a:p>
            <a:br>
              <a:rPr lang="en-US" altLang="zh-CN" b="0" i="0" dirty="0">
                <a:solidFill>
                  <a:srgbClr val="000000"/>
                </a:solidFill>
                <a:effectLst/>
                <a:latin typeface="Gilroy"/>
              </a:rPr>
            </a:br>
            <a:endParaRPr lang="zh-CN" altLang="en-US" dirty="0"/>
          </a:p>
        </p:txBody>
      </p:sp>
      <p:sp>
        <p:nvSpPr>
          <p:cNvPr id="4" name="Content Placeholder 2">
            <a:extLst>
              <a:ext uri="{FF2B5EF4-FFF2-40B4-BE49-F238E27FC236}">
                <a16:creationId xmlns:a16="http://schemas.microsoft.com/office/drawing/2014/main" id="{1E23A52B-6308-ED14-BBCB-E4AB21556E70}"/>
              </a:ext>
            </a:extLst>
          </p:cNvPr>
          <p:cNvSpPr txBox="1">
            <a:spLocks/>
          </p:cNvSpPr>
          <p:nvPr/>
        </p:nvSpPr>
        <p:spPr>
          <a:xfrm>
            <a:off x="252889" y="2323033"/>
            <a:ext cx="6314801" cy="2283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Summation </a:t>
            </a:r>
          </a:p>
        </p:txBody>
      </p:sp>
      <p:pic>
        <p:nvPicPr>
          <p:cNvPr id="7" name="Picture 4">
            <a:extLst>
              <a:ext uri="{FF2B5EF4-FFF2-40B4-BE49-F238E27FC236}">
                <a16:creationId xmlns:a16="http://schemas.microsoft.com/office/drawing/2014/main" id="{41F8B0D8-EB9D-6D88-E328-60B66A407B91}"/>
              </a:ext>
            </a:extLst>
          </p:cNvPr>
          <p:cNvPicPr>
            <a:picLocks noChangeAspect="1"/>
          </p:cNvPicPr>
          <p:nvPr/>
        </p:nvPicPr>
        <p:blipFill rotWithShape="1">
          <a:blip r:embed="rId10"/>
          <a:srcRect r="3271" b="67522"/>
          <a:stretch/>
        </p:blipFill>
        <p:spPr>
          <a:xfrm>
            <a:off x="721277" y="2900097"/>
            <a:ext cx="3676115" cy="434202"/>
          </a:xfrm>
          <a:prstGeom prst="rect">
            <a:avLst/>
          </a:prstGeom>
        </p:spPr>
      </p:pic>
      <p:pic>
        <p:nvPicPr>
          <p:cNvPr id="14" name="图片 13">
            <a:extLst>
              <a:ext uri="{FF2B5EF4-FFF2-40B4-BE49-F238E27FC236}">
                <a16:creationId xmlns:a16="http://schemas.microsoft.com/office/drawing/2014/main" id="{22DC244C-9AD3-68D6-4CCD-9F674DF9F2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9679" y="3189894"/>
            <a:ext cx="1981302" cy="933498"/>
          </a:xfrm>
          <a:prstGeom prst="rect">
            <a:avLst/>
          </a:prstGeom>
        </p:spPr>
      </p:pic>
    </p:spTree>
    <p:extLst>
      <p:ext uri="{BB962C8B-B14F-4D97-AF65-F5344CB8AC3E}">
        <p14:creationId xmlns:p14="http://schemas.microsoft.com/office/powerpoint/2010/main" val="4229904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SE-Net</a:t>
            </a:r>
            <a:endParaRPr lang="en-CA" dirty="0"/>
          </a:p>
        </p:txBody>
      </p:sp>
      <p:sp>
        <p:nvSpPr>
          <p:cNvPr id="41" name="Content Placeholder 2">
            <a:extLst>
              <a:ext uri="{FF2B5EF4-FFF2-40B4-BE49-F238E27FC236}">
                <a16:creationId xmlns:a16="http://schemas.microsoft.com/office/drawing/2014/main" id="{01286A4E-E451-4B99-B9E6-C71E265F754F}"/>
              </a:ext>
            </a:extLst>
          </p:cNvPr>
          <p:cNvSpPr>
            <a:spLocks noGrp="1"/>
          </p:cNvSpPr>
          <p:nvPr/>
        </p:nvSpPr>
        <p:spPr>
          <a:xfrm>
            <a:off x="252889" y="1815201"/>
            <a:ext cx="7227898" cy="4974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dirty="0"/>
          </a:p>
        </p:txBody>
      </p:sp>
      <mc:AlternateContent xmlns:mc="http://schemas.openxmlformats.org/markup-compatibility/2006" xmlns:p14="http://schemas.microsoft.com/office/powerpoint/2010/main">
        <mc:Choice Requires="p14">
          <p:contentPart p14:bwMode="auto" r:id="rId3">
            <p14:nvContentPartPr>
              <p14:cNvPr id="2" name="Ink 12">
                <a:extLst>
                  <a:ext uri="{FF2B5EF4-FFF2-40B4-BE49-F238E27FC236}">
                    <a16:creationId xmlns:a16="http://schemas.microsoft.com/office/drawing/2014/main" id="{119DBEE2-929B-0755-6015-43E8EFF90194}"/>
                  </a:ext>
                </a:extLst>
              </p14:cNvPr>
              <p14:cNvContentPartPr/>
              <p14:nvPr/>
            </p14:nvContentPartPr>
            <p14:xfrm>
              <a:off x="11784443" y="3501138"/>
              <a:ext cx="360" cy="360"/>
            </p14:xfrm>
          </p:contentPart>
        </mc:Choice>
        <mc:Fallback xmlns="">
          <p:pic>
            <p:nvPicPr>
              <p:cNvPr id="2" name="Ink 12">
                <a:extLst>
                  <a:ext uri="{FF2B5EF4-FFF2-40B4-BE49-F238E27FC236}">
                    <a16:creationId xmlns:a16="http://schemas.microsoft.com/office/drawing/2014/main" id="{119DBEE2-929B-0755-6015-43E8EFF90194}"/>
                  </a:ext>
                </a:extLst>
              </p:cNvPr>
              <p:cNvPicPr/>
              <p:nvPr/>
            </p:nvPicPr>
            <p:blipFill>
              <a:blip r:embed="rId4"/>
              <a:stretch>
                <a:fillRect/>
              </a:stretch>
            </p:blipFill>
            <p:spPr>
              <a:xfrm>
                <a:off x="11721443" y="34381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13">
                <a:extLst>
                  <a:ext uri="{FF2B5EF4-FFF2-40B4-BE49-F238E27FC236}">
                    <a16:creationId xmlns:a16="http://schemas.microsoft.com/office/drawing/2014/main" id="{F1BBD35F-0889-CA03-AC4E-E6F99184ACC9}"/>
                  </a:ext>
                </a:extLst>
              </p14:cNvPr>
              <p14:cNvContentPartPr/>
              <p14:nvPr/>
            </p14:nvContentPartPr>
            <p14:xfrm>
              <a:off x="7082524" y="5507206"/>
              <a:ext cx="360" cy="360"/>
            </p14:xfrm>
          </p:contentPart>
        </mc:Choice>
        <mc:Fallback xmlns="">
          <p:pic>
            <p:nvPicPr>
              <p:cNvPr id="6" name="Ink 13">
                <a:extLst>
                  <a:ext uri="{FF2B5EF4-FFF2-40B4-BE49-F238E27FC236}">
                    <a16:creationId xmlns:a16="http://schemas.microsoft.com/office/drawing/2014/main" id="{F1BBD35F-0889-CA03-AC4E-E6F99184ACC9}"/>
                  </a:ext>
                </a:extLst>
              </p:cNvPr>
              <p:cNvPicPr/>
              <p:nvPr/>
            </p:nvPicPr>
            <p:blipFill>
              <a:blip r:embed="rId4"/>
              <a:stretch>
                <a:fillRect/>
              </a:stretch>
            </p:blipFill>
            <p:spPr>
              <a:xfrm>
                <a:off x="7019524" y="54442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Squeeze-and-Excitation Network</a:t>
            </a:r>
            <a:endParaRPr lang="zh-CN" altLang="en-US" dirty="0"/>
          </a:p>
        </p:txBody>
      </p:sp>
      <p:sp>
        <p:nvSpPr>
          <p:cNvPr id="8" name="文本框 7">
            <a:extLst>
              <a:ext uri="{FF2B5EF4-FFF2-40B4-BE49-F238E27FC236}">
                <a16:creationId xmlns:a16="http://schemas.microsoft.com/office/drawing/2014/main" id="{9D88C7BF-3D34-8F0F-167A-6ECB58E6AFA9}"/>
              </a:ext>
            </a:extLst>
          </p:cNvPr>
          <p:cNvSpPr txBox="1"/>
          <p:nvPr/>
        </p:nvSpPr>
        <p:spPr>
          <a:xfrm>
            <a:off x="374315" y="1976433"/>
            <a:ext cx="6172200" cy="369332"/>
          </a:xfrm>
          <a:prstGeom prst="rect">
            <a:avLst/>
          </a:prstGeom>
          <a:noFill/>
        </p:spPr>
        <p:txBody>
          <a:bodyPr wrap="square">
            <a:spAutoFit/>
          </a:bodyPr>
          <a:lstStyle/>
          <a:p>
            <a:r>
              <a:rPr lang="en-US" altLang="zh-CN" b="1" dirty="0"/>
              <a:t>Look back to Computer Vision </a:t>
            </a:r>
          </a:p>
        </p:txBody>
      </p:sp>
      <p:sp>
        <p:nvSpPr>
          <p:cNvPr id="17" name="文本框 16">
            <a:extLst>
              <a:ext uri="{FF2B5EF4-FFF2-40B4-BE49-F238E27FC236}">
                <a16:creationId xmlns:a16="http://schemas.microsoft.com/office/drawing/2014/main" id="{EEE96E0D-143A-0325-8E25-25A8F13F133C}"/>
              </a:ext>
            </a:extLst>
          </p:cNvPr>
          <p:cNvSpPr txBox="1"/>
          <p:nvPr/>
        </p:nvSpPr>
        <p:spPr>
          <a:xfrm>
            <a:off x="407197" y="2416985"/>
            <a:ext cx="11444443" cy="1200329"/>
          </a:xfrm>
          <a:prstGeom prst="rect">
            <a:avLst/>
          </a:prstGeom>
          <a:noFill/>
        </p:spPr>
        <p:txBody>
          <a:bodyPr wrap="square">
            <a:spAutoFit/>
          </a:bodyPr>
          <a:lstStyle/>
          <a:p>
            <a:r>
              <a:rPr lang="en-US" altLang="zh-CN" dirty="0"/>
              <a:t>During the early days of attention mechanisms in computer vision, one paper published at CVPR 2018 (and TPAMI), Squeeze and Excitation Networks, introduced a novel </a:t>
            </a:r>
            <a:r>
              <a:rPr lang="en-US" altLang="zh-CN" b="1" dirty="0"/>
              <a:t>channel attention mechanism</a:t>
            </a:r>
            <a:r>
              <a:rPr lang="en-US" altLang="zh-CN" dirty="0"/>
              <a:t>. This simple yet efficient add-on module can be added to any baseline architecture to get an improvement in performance, with negligible computational overhead.</a:t>
            </a:r>
            <a:endParaRPr lang="zh-CN" altLang="en-US" dirty="0"/>
          </a:p>
        </p:txBody>
      </p:sp>
      <p:sp>
        <p:nvSpPr>
          <p:cNvPr id="20" name="文本框 19">
            <a:extLst>
              <a:ext uri="{FF2B5EF4-FFF2-40B4-BE49-F238E27FC236}">
                <a16:creationId xmlns:a16="http://schemas.microsoft.com/office/drawing/2014/main" id="{13CCBEB2-A5C7-EFD5-087F-2D8AF10B4D7E}"/>
              </a:ext>
            </a:extLst>
          </p:cNvPr>
          <p:cNvSpPr txBox="1"/>
          <p:nvPr/>
        </p:nvSpPr>
        <p:spPr>
          <a:xfrm>
            <a:off x="374315" y="3938419"/>
            <a:ext cx="9943740" cy="369332"/>
          </a:xfrm>
          <a:prstGeom prst="rect">
            <a:avLst/>
          </a:prstGeom>
          <a:noFill/>
        </p:spPr>
        <p:txBody>
          <a:bodyPr wrap="square">
            <a:spAutoFit/>
          </a:bodyPr>
          <a:lstStyle/>
          <a:p>
            <a:r>
              <a:rPr lang="en-US" altLang="zh-CN" dirty="0"/>
              <a:t> Image tensor is usually denoted by a (B, C, H, W) dimensionality</a:t>
            </a:r>
            <a:endParaRPr lang="zh-CN" altLang="en-US" dirty="0"/>
          </a:p>
        </p:txBody>
      </p:sp>
      <p:sp>
        <p:nvSpPr>
          <p:cNvPr id="22" name="文本框 21">
            <a:extLst>
              <a:ext uri="{FF2B5EF4-FFF2-40B4-BE49-F238E27FC236}">
                <a16:creationId xmlns:a16="http://schemas.microsoft.com/office/drawing/2014/main" id="{0B91D678-1C27-579C-92B6-CFE6C2D5D0A2}"/>
              </a:ext>
            </a:extLst>
          </p:cNvPr>
          <p:cNvSpPr txBox="1"/>
          <p:nvPr/>
        </p:nvSpPr>
        <p:spPr>
          <a:xfrm>
            <a:off x="407197" y="4652522"/>
            <a:ext cx="9424059" cy="369332"/>
          </a:xfrm>
          <a:prstGeom prst="rect">
            <a:avLst/>
          </a:prstGeom>
          <a:noFill/>
        </p:spPr>
        <p:txBody>
          <a:bodyPr wrap="square">
            <a:spAutoFit/>
          </a:bodyPr>
          <a:lstStyle/>
          <a:p>
            <a:r>
              <a:rPr lang="en-US" altLang="zh-CN" b="1" dirty="0"/>
              <a:t>If a network can be enhanced from the aspect of channel relationship? </a:t>
            </a:r>
            <a:endParaRPr lang="zh-CN" altLang="en-US" b="1" dirty="0"/>
          </a:p>
        </p:txBody>
      </p:sp>
      <p:sp>
        <p:nvSpPr>
          <p:cNvPr id="24" name="文本框 23">
            <a:extLst>
              <a:ext uri="{FF2B5EF4-FFF2-40B4-BE49-F238E27FC236}">
                <a16:creationId xmlns:a16="http://schemas.microsoft.com/office/drawing/2014/main" id="{4F3D654A-E6B5-B5E0-ACE7-72CBBCD0801C}"/>
              </a:ext>
            </a:extLst>
          </p:cNvPr>
          <p:cNvSpPr txBox="1"/>
          <p:nvPr/>
        </p:nvSpPr>
        <p:spPr>
          <a:xfrm>
            <a:off x="732646" y="5224307"/>
            <a:ext cx="8101474" cy="646331"/>
          </a:xfrm>
          <a:prstGeom prst="rect">
            <a:avLst/>
          </a:prstGeom>
          <a:noFill/>
        </p:spPr>
        <p:txBody>
          <a:bodyPr wrap="square">
            <a:spAutoFit/>
          </a:bodyPr>
          <a:lstStyle/>
          <a:p>
            <a:r>
              <a:rPr lang="en-US" altLang="zh-CN" dirty="0"/>
              <a:t>• Explicitly model channel-interdependencies within modules </a:t>
            </a:r>
          </a:p>
          <a:p>
            <a:r>
              <a:rPr lang="en-US" altLang="zh-CN" dirty="0"/>
              <a:t>• Selectively enhance useful features and suppress less useful ones</a:t>
            </a:r>
            <a:endParaRPr lang="zh-CN" altLang="en-US" dirty="0"/>
          </a:p>
        </p:txBody>
      </p:sp>
    </p:spTree>
    <p:extLst>
      <p:ext uri="{BB962C8B-B14F-4D97-AF65-F5344CB8AC3E}">
        <p14:creationId xmlns:p14="http://schemas.microsoft.com/office/powerpoint/2010/main" val="3170504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SE-Net</a:t>
            </a:r>
            <a:endParaRPr lang="en-CA" dirty="0"/>
          </a:p>
        </p:txBody>
      </p:sp>
      <p:sp>
        <p:nvSpPr>
          <p:cNvPr id="41" name="Content Placeholder 2">
            <a:extLst>
              <a:ext uri="{FF2B5EF4-FFF2-40B4-BE49-F238E27FC236}">
                <a16:creationId xmlns:a16="http://schemas.microsoft.com/office/drawing/2014/main" id="{01286A4E-E451-4B99-B9E6-C71E265F754F}"/>
              </a:ext>
            </a:extLst>
          </p:cNvPr>
          <p:cNvSpPr>
            <a:spLocks noGrp="1"/>
          </p:cNvSpPr>
          <p:nvPr/>
        </p:nvSpPr>
        <p:spPr>
          <a:xfrm>
            <a:off x="252889" y="1815201"/>
            <a:ext cx="7227898" cy="4974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dirty="0"/>
          </a:p>
        </p:txBody>
      </p:sp>
      <mc:AlternateContent xmlns:mc="http://schemas.openxmlformats.org/markup-compatibility/2006" xmlns:p14="http://schemas.microsoft.com/office/powerpoint/2010/main">
        <mc:Choice Requires="p14">
          <p:contentPart p14:bwMode="auto" r:id="rId3">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Squeeze-and-Excitation Network</a:t>
            </a:r>
            <a:endParaRPr lang="zh-CN" altLang="en-US" dirty="0"/>
          </a:p>
        </p:txBody>
      </p:sp>
      <p:pic>
        <p:nvPicPr>
          <p:cNvPr id="5" name="图片 4">
            <a:extLst>
              <a:ext uri="{FF2B5EF4-FFF2-40B4-BE49-F238E27FC236}">
                <a16:creationId xmlns:a16="http://schemas.microsoft.com/office/drawing/2014/main" id="{B3A043FD-B8CD-6F9F-28B9-1892A4B713B3}"/>
              </a:ext>
            </a:extLst>
          </p:cNvPr>
          <p:cNvPicPr>
            <a:picLocks noChangeAspect="1"/>
          </p:cNvPicPr>
          <p:nvPr/>
        </p:nvPicPr>
        <p:blipFill rotWithShape="1">
          <a:blip r:embed="rId6">
            <a:extLst>
              <a:ext uri="{28A0092B-C50C-407E-A947-70E740481C1C}">
                <a14:useLocalDpi xmlns:a14="http://schemas.microsoft.com/office/drawing/2010/main" val="0"/>
              </a:ext>
            </a:extLst>
          </a:blip>
          <a:srcRect r="539"/>
          <a:stretch/>
        </p:blipFill>
        <p:spPr>
          <a:xfrm>
            <a:off x="1305560" y="2205434"/>
            <a:ext cx="8448040" cy="4104749"/>
          </a:xfrm>
          <a:prstGeom prst="rect">
            <a:avLst/>
          </a:prstGeom>
        </p:spPr>
      </p:pic>
      <p:sp>
        <p:nvSpPr>
          <p:cNvPr id="7" name="文本框 6">
            <a:extLst>
              <a:ext uri="{FF2B5EF4-FFF2-40B4-BE49-F238E27FC236}">
                <a16:creationId xmlns:a16="http://schemas.microsoft.com/office/drawing/2014/main" id="{DC2978B4-CF95-43B6-FEC4-94CC6DCC0743}"/>
              </a:ext>
            </a:extLst>
          </p:cNvPr>
          <p:cNvSpPr txBox="1"/>
          <p:nvPr/>
        </p:nvSpPr>
        <p:spPr>
          <a:xfrm>
            <a:off x="374315" y="1976433"/>
            <a:ext cx="6172200" cy="369332"/>
          </a:xfrm>
          <a:prstGeom prst="rect">
            <a:avLst/>
          </a:prstGeom>
          <a:noFill/>
        </p:spPr>
        <p:txBody>
          <a:bodyPr wrap="square">
            <a:spAutoFit/>
          </a:bodyPr>
          <a:lstStyle/>
          <a:p>
            <a:r>
              <a:rPr lang="en-US" altLang="zh-CN" b="1" dirty="0"/>
              <a:t>SE-Module</a:t>
            </a:r>
          </a:p>
        </p:txBody>
      </p:sp>
    </p:spTree>
    <p:extLst>
      <p:ext uri="{BB962C8B-B14F-4D97-AF65-F5344CB8AC3E}">
        <p14:creationId xmlns:p14="http://schemas.microsoft.com/office/powerpoint/2010/main" val="425734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SE-Net</a:t>
            </a:r>
            <a:endParaRPr lang="en-CA" dirty="0"/>
          </a:p>
        </p:txBody>
      </p:sp>
      <p:sp>
        <p:nvSpPr>
          <p:cNvPr id="41" name="Content Placeholder 2">
            <a:extLst>
              <a:ext uri="{FF2B5EF4-FFF2-40B4-BE49-F238E27FC236}">
                <a16:creationId xmlns:a16="http://schemas.microsoft.com/office/drawing/2014/main" id="{01286A4E-E451-4B99-B9E6-C71E265F754F}"/>
              </a:ext>
            </a:extLst>
          </p:cNvPr>
          <p:cNvSpPr>
            <a:spLocks noGrp="1"/>
          </p:cNvSpPr>
          <p:nvPr/>
        </p:nvSpPr>
        <p:spPr>
          <a:xfrm>
            <a:off x="252889" y="1815201"/>
            <a:ext cx="7227898" cy="4974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dirty="0"/>
          </a:p>
        </p:txBody>
      </p:sp>
      <mc:AlternateContent xmlns:mc="http://schemas.openxmlformats.org/markup-compatibility/2006" xmlns:p14="http://schemas.microsoft.com/office/powerpoint/2010/main">
        <mc:Choice Requires="p14">
          <p:contentPart p14:bwMode="auto" r:id="rId3">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Squeeze-and-Excitation Network</a:t>
            </a:r>
            <a:endParaRPr lang="zh-CN" altLang="en-US" dirty="0"/>
          </a:p>
        </p:txBody>
      </p:sp>
      <p:sp>
        <p:nvSpPr>
          <p:cNvPr id="7" name="文本框 6">
            <a:extLst>
              <a:ext uri="{FF2B5EF4-FFF2-40B4-BE49-F238E27FC236}">
                <a16:creationId xmlns:a16="http://schemas.microsoft.com/office/drawing/2014/main" id="{DC2978B4-CF95-43B6-FEC4-94CC6DCC0743}"/>
              </a:ext>
            </a:extLst>
          </p:cNvPr>
          <p:cNvSpPr txBox="1"/>
          <p:nvPr/>
        </p:nvSpPr>
        <p:spPr>
          <a:xfrm>
            <a:off x="374315" y="1976433"/>
            <a:ext cx="6172200" cy="369332"/>
          </a:xfrm>
          <a:prstGeom prst="rect">
            <a:avLst/>
          </a:prstGeom>
          <a:noFill/>
        </p:spPr>
        <p:txBody>
          <a:bodyPr wrap="square">
            <a:spAutoFit/>
          </a:bodyPr>
          <a:lstStyle/>
          <a:p>
            <a:r>
              <a:rPr lang="en-US" altLang="zh-CN" b="1" dirty="0"/>
              <a:t>SE-Module</a:t>
            </a:r>
          </a:p>
        </p:txBody>
      </p:sp>
      <p:pic>
        <p:nvPicPr>
          <p:cNvPr id="4" name="图片 3">
            <a:extLst>
              <a:ext uri="{FF2B5EF4-FFF2-40B4-BE49-F238E27FC236}">
                <a16:creationId xmlns:a16="http://schemas.microsoft.com/office/drawing/2014/main" id="{5F79E1D9-EE49-DF52-09A1-DF0B763311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178" y="1854872"/>
            <a:ext cx="3984243" cy="4512236"/>
          </a:xfrm>
          <a:prstGeom prst="rect">
            <a:avLst/>
          </a:prstGeom>
        </p:spPr>
      </p:pic>
    </p:spTree>
    <p:extLst>
      <p:ext uri="{BB962C8B-B14F-4D97-AF65-F5344CB8AC3E}">
        <p14:creationId xmlns:p14="http://schemas.microsoft.com/office/powerpoint/2010/main" val="94518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a:extLst>
              <a:ext uri="{FF2B5EF4-FFF2-40B4-BE49-F238E27FC236}">
                <a16:creationId xmlns:a16="http://schemas.microsoft.com/office/drawing/2014/main" id="{51DC803A-FA6E-447B-BC09-FEEFF5B4C088}"/>
              </a:ext>
            </a:extLst>
          </p:cNvPr>
          <p:cNvSpPr>
            <a:spLocks noGrp="1"/>
          </p:cNvSpPr>
          <p:nvPr>
            <p:ph type="title"/>
          </p:nvPr>
        </p:nvSpPr>
        <p:spPr>
          <a:xfrm>
            <a:off x="0" y="239486"/>
            <a:ext cx="12192000" cy="986970"/>
          </a:xfrm>
        </p:spPr>
        <p:txBody>
          <a:bodyPr>
            <a:normAutofit/>
          </a:bodyPr>
          <a:lstStyle/>
          <a:p>
            <a:r>
              <a:rPr lang="en-US" altLang="zh-TW" dirty="0"/>
              <a:t>Outline</a:t>
            </a:r>
            <a:endParaRPr lang="zh-TW" altLang="en-US" dirty="0"/>
          </a:p>
        </p:txBody>
      </p:sp>
      <p:sp>
        <p:nvSpPr>
          <p:cNvPr id="11" name="内容占位符 3">
            <a:extLst>
              <a:ext uri="{FF2B5EF4-FFF2-40B4-BE49-F238E27FC236}">
                <a16:creationId xmlns:a16="http://schemas.microsoft.com/office/drawing/2014/main" id="{560EE56A-3372-4CDC-8B44-5A75F2BB6BAB}"/>
              </a:ext>
            </a:extLst>
          </p:cNvPr>
          <p:cNvSpPr>
            <a:spLocks noGrp="1"/>
          </p:cNvSpPr>
          <p:nvPr>
            <p:ph idx="1"/>
          </p:nvPr>
        </p:nvSpPr>
        <p:spPr>
          <a:xfrm>
            <a:off x="1281332" y="1310640"/>
            <a:ext cx="9339385" cy="4931507"/>
          </a:xfrm>
        </p:spPr>
        <p:txBody>
          <a:bodyPr>
            <a:normAutofit fontScale="92500" lnSpcReduction="10000"/>
          </a:bodyPr>
          <a:lstStyle/>
          <a:p>
            <a:pPr marL="514350" indent="-514350">
              <a:buFont typeface="+mj-lt"/>
              <a:buAutoNum type="arabicPeriod"/>
            </a:pPr>
            <a:r>
              <a:rPr lang="en-US" altLang="zh-CN" sz="3600" b="1" dirty="0"/>
              <a:t> Sequence Modeling and RNN</a:t>
            </a:r>
          </a:p>
          <a:p>
            <a:pPr marL="514350" indent="-514350">
              <a:buFont typeface="+mj-lt"/>
              <a:buAutoNum type="arabicPeriod"/>
            </a:pPr>
            <a:endParaRPr lang="en-US" altLang="zh-CN" sz="3600" b="1" dirty="0"/>
          </a:p>
          <a:p>
            <a:pPr marL="514350" indent="-514350">
              <a:buFont typeface="+mj-lt"/>
              <a:buAutoNum type="arabicPeriod"/>
            </a:pPr>
            <a:r>
              <a:rPr lang="en-US" altLang="zh-CN" sz="3600" b="1" dirty="0"/>
              <a:t>Attention Mechanism</a:t>
            </a:r>
          </a:p>
          <a:p>
            <a:pPr marL="0" indent="0">
              <a:buNone/>
            </a:pPr>
            <a:endParaRPr lang="en-US" altLang="zh-CN" sz="3600" b="1" dirty="0"/>
          </a:p>
          <a:p>
            <a:pPr marL="0" indent="0">
              <a:buNone/>
            </a:pPr>
            <a:r>
              <a:rPr lang="en-US" altLang="zh-CN" sz="3600" b="1" dirty="0"/>
              <a:t>2. SE-Net</a:t>
            </a:r>
          </a:p>
          <a:p>
            <a:pPr marL="0" indent="0">
              <a:buNone/>
            </a:pPr>
            <a:endParaRPr lang="en-US" altLang="zh-CN" sz="3600" b="1" dirty="0"/>
          </a:p>
          <a:p>
            <a:pPr marL="0" indent="0">
              <a:buNone/>
            </a:pPr>
            <a:r>
              <a:rPr lang="en-US" altLang="zh-CN" sz="3600" b="1" dirty="0"/>
              <a:t>3. Transformer</a:t>
            </a:r>
          </a:p>
          <a:p>
            <a:pPr marL="0" indent="0">
              <a:buNone/>
            </a:pPr>
            <a:endParaRPr lang="en-US" altLang="zh-CN" sz="3600" b="1" dirty="0"/>
          </a:p>
          <a:p>
            <a:pPr marL="0" indent="0">
              <a:buNone/>
            </a:pPr>
            <a:r>
              <a:rPr lang="en-US" altLang="zh-CN" sz="3600" b="1" dirty="0"/>
              <a:t>3. Vision Transformer</a:t>
            </a:r>
          </a:p>
        </p:txBody>
      </p:sp>
      <p:sp>
        <p:nvSpPr>
          <p:cNvPr id="9" name="页脚占位符 4">
            <a:extLst>
              <a:ext uri="{FF2B5EF4-FFF2-40B4-BE49-F238E27FC236}">
                <a16:creationId xmlns:a16="http://schemas.microsoft.com/office/drawing/2014/main" id="{59C0514F-717B-4AA4-ACB8-58BBFBD11B93}"/>
              </a:ext>
            </a:extLst>
          </p:cNvPr>
          <p:cNvSpPr>
            <a:spLocks noGrp="1"/>
          </p:cNvSpPr>
          <p:nvPr>
            <p:ph type="ftr" sz="quarter" idx="11"/>
          </p:nvPr>
        </p:nvSpPr>
        <p:spPr>
          <a:xfrm>
            <a:off x="217717" y="6618514"/>
            <a:ext cx="4114800" cy="233586"/>
          </a:xfrm>
        </p:spPr>
        <p:txBody>
          <a:bodyPr/>
          <a:lstStyle/>
          <a:p>
            <a:r>
              <a:rPr lang="en-US" altLang="zh-TW"/>
              <a:t>@2023 Stan Z. Li, Westlake University</a:t>
            </a:r>
            <a:endParaRPr lang="zh-TW" altLang="en-US" dirty="0"/>
          </a:p>
        </p:txBody>
      </p:sp>
    </p:spTree>
    <p:extLst>
      <p:ext uri="{BB962C8B-B14F-4D97-AF65-F5344CB8AC3E}">
        <p14:creationId xmlns:p14="http://schemas.microsoft.com/office/powerpoint/2010/main" val="106793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SE-Net</a:t>
            </a:r>
            <a:endParaRPr lang="en-CA" dirty="0"/>
          </a:p>
        </p:txBody>
      </p:sp>
      <p:sp>
        <p:nvSpPr>
          <p:cNvPr id="41" name="Content Placeholder 2">
            <a:extLst>
              <a:ext uri="{FF2B5EF4-FFF2-40B4-BE49-F238E27FC236}">
                <a16:creationId xmlns:a16="http://schemas.microsoft.com/office/drawing/2014/main" id="{01286A4E-E451-4B99-B9E6-C71E265F754F}"/>
              </a:ext>
            </a:extLst>
          </p:cNvPr>
          <p:cNvSpPr>
            <a:spLocks noGrp="1"/>
          </p:cNvSpPr>
          <p:nvPr/>
        </p:nvSpPr>
        <p:spPr>
          <a:xfrm>
            <a:off x="252889" y="1815201"/>
            <a:ext cx="7227898" cy="4974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dirty="0"/>
          </a:p>
        </p:txBody>
      </p:sp>
      <mc:AlternateContent xmlns:mc="http://schemas.openxmlformats.org/markup-compatibility/2006" xmlns:p14="http://schemas.microsoft.com/office/powerpoint/2010/main">
        <mc:Choice Requires="p14">
          <p:contentPart p14:bwMode="auto" r:id="rId3">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Squeeze-and-Excitation Network</a:t>
            </a:r>
            <a:endParaRPr lang="zh-CN" altLang="en-US" dirty="0"/>
          </a:p>
        </p:txBody>
      </p:sp>
      <p:sp>
        <p:nvSpPr>
          <p:cNvPr id="7" name="文本框 6">
            <a:extLst>
              <a:ext uri="{FF2B5EF4-FFF2-40B4-BE49-F238E27FC236}">
                <a16:creationId xmlns:a16="http://schemas.microsoft.com/office/drawing/2014/main" id="{DC2978B4-CF95-43B6-FEC4-94CC6DCC0743}"/>
              </a:ext>
            </a:extLst>
          </p:cNvPr>
          <p:cNvSpPr txBox="1"/>
          <p:nvPr/>
        </p:nvSpPr>
        <p:spPr>
          <a:xfrm>
            <a:off x="374315" y="1976433"/>
            <a:ext cx="6172200" cy="369332"/>
          </a:xfrm>
          <a:prstGeom prst="rect">
            <a:avLst/>
          </a:prstGeom>
          <a:noFill/>
        </p:spPr>
        <p:txBody>
          <a:bodyPr wrap="square">
            <a:spAutoFit/>
          </a:bodyPr>
          <a:lstStyle/>
          <a:p>
            <a:r>
              <a:rPr lang="en-US" altLang="zh-CN" b="1" dirty="0"/>
              <a:t>Performance</a:t>
            </a:r>
          </a:p>
        </p:txBody>
      </p:sp>
      <p:pic>
        <p:nvPicPr>
          <p:cNvPr id="10" name="图片 9">
            <a:extLst>
              <a:ext uri="{FF2B5EF4-FFF2-40B4-BE49-F238E27FC236}">
                <a16:creationId xmlns:a16="http://schemas.microsoft.com/office/drawing/2014/main" id="{34996AE1-40D9-5475-F09F-DE928C269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10" y="2372348"/>
            <a:ext cx="7448190" cy="2139888"/>
          </a:xfrm>
          <a:prstGeom prst="rect">
            <a:avLst/>
          </a:prstGeom>
        </p:spPr>
      </p:pic>
      <p:pic>
        <p:nvPicPr>
          <p:cNvPr id="15" name="图片 14">
            <a:extLst>
              <a:ext uri="{FF2B5EF4-FFF2-40B4-BE49-F238E27FC236}">
                <a16:creationId xmlns:a16="http://schemas.microsoft.com/office/drawing/2014/main" id="{29DF1DA4-ED5C-2CEF-9B2D-640EBCB4AF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8589" y="4410635"/>
            <a:ext cx="6326718" cy="1811102"/>
          </a:xfrm>
          <a:prstGeom prst="rect">
            <a:avLst/>
          </a:prstGeom>
        </p:spPr>
      </p:pic>
    </p:spTree>
    <p:extLst>
      <p:ext uri="{BB962C8B-B14F-4D97-AF65-F5344CB8AC3E}">
        <p14:creationId xmlns:p14="http://schemas.microsoft.com/office/powerpoint/2010/main" val="2722944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SE-Net</a:t>
            </a:r>
            <a:endParaRPr lang="en-CA" dirty="0"/>
          </a:p>
        </p:txBody>
      </p:sp>
      <p:sp>
        <p:nvSpPr>
          <p:cNvPr id="41" name="Content Placeholder 2">
            <a:extLst>
              <a:ext uri="{FF2B5EF4-FFF2-40B4-BE49-F238E27FC236}">
                <a16:creationId xmlns:a16="http://schemas.microsoft.com/office/drawing/2014/main" id="{01286A4E-E451-4B99-B9E6-C71E265F754F}"/>
              </a:ext>
            </a:extLst>
          </p:cNvPr>
          <p:cNvSpPr>
            <a:spLocks noGrp="1"/>
          </p:cNvSpPr>
          <p:nvPr/>
        </p:nvSpPr>
        <p:spPr>
          <a:xfrm>
            <a:off x="252889" y="1815201"/>
            <a:ext cx="7227898" cy="4974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dirty="0"/>
          </a:p>
        </p:txBody>
      </p:sp>
      <mc:AlternateContent xmlns:mc="http://schemas.openxmlformats.org/markup-compatibility/2006" xmlns:p14="http://schemas.microsoft.com/office/powerpoint/2010/main">
        <mc:Choice Requires="p14">
          <p:contentPart p14:bwMode="auto" r:id="rId3">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Squeeze-and-Excitation Network</a:t>
            </a:r>
            <a:endParaRPr lang="zh-CN" altLang="en-US" dirty="0"/>
          </a:p>
        </p:txBody>
      </p:sp>
      <p:sp>
        <p:nvSpPr>
          <p:cNvPr id="7" name="文本框 6">
            <a:extLst>
              <a:ext uri="{FF2B5EF4-FFF2-40B4-BE49-F238E27FC236}">
                <a16:creationId xmlns:a16="http://schemas.microsoft.com/office/drawing/2014/main" id="{DC2978B4-CF95-43B6-FEC4-94CC6DCC0743}"/>
              </a:ext>
            </a:extLst>
          </p:cNvPr>
          <p:cNvSpPr txBox="1"/>
          <p:nvPr/>
        </p:nvSpPr>
        <p:spPr>
          <a:xfrm>
            <a:off x="374315" y="1976433"/>
            <a:ext cx="6172200" cy="369332"/>
          </a:xfrm>
          <a:prstGeom prst="rect">
            <a:avLst/>
          </a:prstGeom>
          <a:noFill/>
        </p:spPr>
        <p:txBody>
          <a:bodyPr wrap="square">
            <a:spAutoFit/>
          </a:bodyPr>
          <a:lstStyle/>
          <a:p>
            <a:r>
              <a:rPr lang="en-US" altLang="zh-CN" b="1" dirty="0"/>
              <a:t>Why attention</a:t>
            </a:r>
          </a:p>
        </p:txBody>
      </p:sp>
      <p:sp>
        <p:nvSpPr>
          <p:cNvPr id="4" name="文本框 3">
            <a:extLst>
              <a:ext uri="{FF2B5EF4-FFF2-40B4-BE49-F238E27FC236}">
                <a16:creationId xmlns:a16="http://schemas.microsoft.com/office/drawing/2014/main" id="{96ED09B3-1E07-CF08-C4F4-21798D5BA8D2}"/>
              </a:ext>
            </a:extLst>
          </p:cNvPr>
          <p:cNvSpPr txBox="1"/>
          <p:nvPr/>
        </p:nvSpPr>
        <p:spPr>
          <a:xfrm>
            <a:off x="413217" y="2570627"/>
            <a:ext cx="11243645" cy="369332"/>
          </a:xfrm>
          <a:prstGeom prst="rect">
            <a:avLst/>
          </a:prstGeom>
          <a:noFill/>
        </p:spPr>
        <p:txBody>
          <a:bodyPr wrap="square">
            <a:spAutoFit/>
          </a:bodyPr>
          <a:lstStyle/>
          <a:p>
            <a:r>
              <a:rPr lang="en-US" altLang="zh-CN" b="0" i="0" dirty="0">
                <a:solidFill>
                  <a:srgbClr val="333333"/>
                </a:solidFill>
                <a:effectLst/>
              </a:rPr>
              <a:t>In total, you pass the (</a:t>
            </a:r>
            <a:r>
              <a:rPr lang="en-US" altLang="zh-CN" b="0" i="1" dirty="0">
                <a:solidFill>
                  <a:srgbClr val="333333"/>
                </a:solidFill>
                <a:effectLst/>
              </a:rPr>
              <a:t>C </a:t>
            </a:r>
            <a:r>
              <a:rPr lang="en-US" altLang="zh-CN" b="0" i="0" dirty="0">
                <a:solidFill>
                  <a:srgbClr val="333333"/>
                </a:solidFill>
                <a:effectLst/>
              </a:rPr>
              <a:t>×1×1) tensor as input and obtain a </a:t>
            </a:r>
            <a:r>
              <a:rPr lang="en-US" altLang="zh-CN" b="1" i="0" dirty="0">
                <a:solidFill>
                  <a:srgbClr val="333333"/>
                </a:solidFill>
                <a:effectLst/>
              </a:rPr>
              <a:t>weighted tensor </a:t>
            </a:r>
            <a:r>
              <a:rPr lang="en-US" altLang="zh-CN" b="0" i="0" dirty="0">
                <a:solidFill>
                  <a:srgbClr val="333333"/>
                </a:solidFill>
                <a:effectLst/>
              </a:rPr>
              <a:t>of the same shape – (</a:t>
            </a:r>
            <a:r>
              <a:rPr lang="en-US" altLang="zh-CN" b="0" i="1" dirty="0">
                <a:solidFill>
                  <a:srgbClr val="333333"/>
                </a:solidFill>
                <a:effectLst/>
              </a:rPr>
              <a:t>C </a:t>
            </a:r>
            <a:r>
              <a:rPr lang="en-US" altLang="zh-CN" b="0" i="0" dirty="0">
                <a:solidFill>
                  <a:srgbClr val="333333"/>
                </a:solidFill>
                <a:effectLst/>
              </a:rPr>
              <a:t>×1×1).</a:t>
            </a:r>
            <a:endParaRPr lang="zh-CN" altLang="en-US" dirty="0"/>
          </a:p>
        </p:txBody>
      </p:sp>
      <p:sp>
        <p:nvSpPr>
          <p:cNvPr id="5" name="AutoShape 2">
            <a:extLst>
              <a:ext uri="{FF2B5EF4-FFF2-40B4-BE49-F238E27FC236}">
                <a16:creationId xmlns:a16="http://schemas.microsoft.com/office/drawing/2014/main" id="{D76B4158-E71D-13CE-7477-3D05A2CCDE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9B046273-BB4D-3B6E-85E5-302B338445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3836" y="3581400"/>
            <a:ext cx="8654117" cy="1791403"/>
          </a:xfrm>
          <a:prstGeom prst="rect">
            <a:avLst/>
          </a:prstGeom>
        </p:spPr>
      </p:pic>
      <p:sp>
        <p:nvSpPr>
          <p:cNvPr id="9" name="文本框 8">
            <a:extLst>
              <a:ext uri="{FF2B5EF4-FFF2-40B4-BE49-F238E27FC236}">
                <a16:creationId xmlns:a16="http://schemas.microsoft.com/office/drawing/2014/main" id="{EA047973-9DA8-70F6-1608-C2990912DB1B}"/>
              </a:ext>
            </a:extLst>
          </p:cNvPr>
          <p:cNvSpPr txBox="1"/>
          <p:nvPr/>
        </p:nvSpPr>
        <p:spPr>
          <a:xfrm>
            <a:off x="474177" y="5629967"/>
            <a:ext cx="11243645" cy="369332"/>
          </a:xfrm>
          <a:prstGeom prst="rect">
            <a:avLst/>
          </a:prstGeom>
          <a:noFill/>
        </p:spPr>
        <p:txBody>
          <a:bodyPr wrap="square">
            <a:spAutoFit/>
          </a:bodyPr>
          <a:lstStyle/>
          <a:p>
            <a:r>
              <a:rPr lang="en-US" altLang="zh-CN" b="0" i="0" dirty="0">
                <a:solidFill>
                  <a:srgbClr val="333333"/>
                </a:solidFill>
                <a:effectLst/>
              </a:rPr>
              <a:t>It can be regarded as </a:t>
            </a:r>
            <a:r>
              <a:rPr lang="en-US" altLang="zh-CN" b="1" i="0" dirty="0">
                <a:solidFill>
                  <a:srgbClr val="333333"/>
                </a:solidFill>
                <a:effectLst/>
              </a:rPr>
              <a:t>CHANNEL ATTENTION</a:t>
            </a:r>
            <a:r>
              <a:rPr lang="en-US" altLang="zh-CN" b="0" i="0" dirty="0">
                <a:solidFill>
                  <a:srgbClr val="333333"/>
                </a:solidFill>
                <a:effectLst/>
              </a:rPr>
              <a:t>.</a:t>
            </a:r>
            <a:endParaRPr lang="zh-CN" altLang="en-US" dirty="0"/>
          </a:p>
        </p:txBody>
      </p:sp>
      <p:sp>
        <p:nvSpPr>
          <p:cNvPr id="14" name="文本框 13">
            <a:extLst>
              <a:ext uri="{FF2B5EF4-FFF2-40B4-BE49-F238E27FC236}">
                <a16:creationId xmlns:a16="http://schemas.microsoft.com/office/drawing/2014/main" id="{7EC3781C-328D-913E-C43B-FCD705B4CB14}"/>
              </a:ext>
            </a:extLst>
          </p:cNvPr>
          <p:cNvSpPr txBox="1"/>
          <p:nvPr/>
        </p:nvSpPr>
        <p:spPr>
          <a:xfrm>
            <a:off x="475112" y="5975652"/>
            <a:ext cx="11243645" cy="369332"/>
          </a:xfrm>
          <a:prstGeom prst="rect">
            <a:avLst/>
          </a:prstGeom>
          <a:noFill/>
        </p:spPr>
        <p:txBody>
          <a:bodyPr wrap="square">
            <a:spAutoFit/>
          </a:bodyPr>
          <a:lstStyle/>
          <a:p>
            <a:r>
              <a:rPr lang="en-US" altLang="zh-CN" b="0" i="0" dirty="0">
                <a:solidFill>
                  <a:srgbClr val="333333"/>
                </a:solidFill>
                <a:effectLst/>
              </a:rPr>
              <a:t>In comparison, the former attention in sequence modeling is regarded as </a:t>
            </a:r>
            <a:r>
              <a:rPr lang="en-US" altLang="zh-CN" b="1" i="0" dirty="0">
                <a:effectLst/>
              </a:rPr>
              <a:t>TOKEN ATTENTION</a:t>
            </a:r>
            <a:r>
              <a:rPr lang="en-US" altLang="zh-CN" b="0" i="0" dirty="0">
                <a:solidFill>
                  <a:srgbClr val="333333"/>
                </a:solidFill>
                <a:effectLst/>
              </a:rPr>
              <a:t>.</a:t>
            </a:r>
            <a:endParaRPr lang="zh-CN" altLang="en-US" dirty="0"/>
          </a:p>
        </p:txBody>
      </p:sp>
    </p:spTree>
    <p:extLst>
      <p:ext uri="{BB962C8B-B14F-4D97-AF65-F5344CB8AC3E}">
        <p14:creationId xmlns:p14="http://schemas.microsoft.com/office/powerpoint/2010/main" val="3470602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Transformer</a:t>
            </a:r>
            <a:endParaRPr lang="en-CA" dirty="0"/>
          </a:p>
        </p:txBody>
      </p:sp>
      <mc:AlternateContent xmlns:mc="http://schemas.openxmlformats.org/markup-compatibility/2006" xmlns:p14="http://schemas.microsoft.com/office/powerpoint/2010/main">
        <mc:Choice Requires="p14">
          <p:contentPart p14:bwMode="auto" r:id="rId3">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Attention is all you need</a:t>
            </a:r>
            <a:endParaRPr lang="zh-CN" altLang="en-US" dirty="0"/>
          </a:p>
        </p:txBody>
      </p:sp>
      <p:pic>
        <p:nvPicPr>
          <p:cNvPr id="2" name="Picture 3">
            <a:extLst>
              <a:ext uri="{FF2B5EF4-FFF2-40B4-BE49-F238E27FC236}">
                <a16:creationId xmlns:a16="http://schemas.microsoft.com/office/drawing/2014/main" id="{1697F524-F9CC-EAD7-FA2F-1FD590364FA5}"/>
              </a:ext>
            </a:extLst>
          </p:cNvPr>
          <p:cNvPicPr>
            <a:picLocks noChangeAspect="1"/>
          </p:cNvPicPr>
          <p:nvPr/>
        </p:nvPicPr>
        <p:blipFill>
          <a:blip r:embed="rId6"/>
          <a:stretch>
            <a:fillRect/>
          </a:stretch>
        </p:blipFill>
        <p:spPr>
          <a:xfrm>
            <a:off x="5720187" y="1841408"/>
            <a:ext cx="5323626" cy="3597852"/>
          </a:xfrm>
          <a:prstGeom prst="rect">
            <a:avLst/>
          </a:prstGeom>
        </p:spPr>
      </p:pic>
      <p:sp>
        <p:nvSpPr>
          <p:cNvPr id="6" name="文本框 5">
            <a:extLst>
              <a:ext uri="{FF2B5EF4-FFF2-40B4-BE49-F238E27FC236}">
                <a16:creationId xmlns:a16="http://schemas.microsoft.com/office/drawing/2014/main" id="{BB1F230F-DAB3-C786-1742-C0F692E66727}"/>
              </a:ext>
            </a:extLst>
          </p:cNvPr>
          <p:cNvSpPr txBox="1"/>
          <p:nvPr/>
        </p:nvSpPr>
        <p:spPr>
          <a:xfrm>
            <a:off x="374315" y="1976433"/>
            <a:ext cx="6172200" cy="369332"/>
          </a:xfrm>
          <a:prstGeom prst="rect">
            <a:avLst/>
          </a:prstGeom>
          <a:noFill/>
        </p:spPr>
        <p:txBody>
          <a:bodyPr wrap="square">
            <a:spAutoFit/>
          </a:bodyPr>
          <a:lstStyle/>
          <a:p>
            <a:r>
              <a:rPr lang="en-US" altLang="zh-CN" b="1" dirty="0"/>
              <a:t>Return to sequence modeling</a:t>
            </a:r>
          </a:p>
        </p:txBody>
      </p:sp>
      <p:sp>
        <p:nvSpPr>
          <p:cNvPr id="15" name="文本框 14">
            <a:extLst>
              <a:ext uri="{FF2B5EF4-FFF2-40B4-BE49-F238E27FC236}">
                <a16:creationId xmlns:a16="http://schemas.microsoft.com/office/drawing/2014/main" id="{F02E7D91-EF0C-0081-2560-B4D32CAB5414}"/>
              </a:ext>
            </a:extLst>
          </p:cNvPr>
          <p:cNvSpPr txBox="1"/>
          <p:nvPr/>
        </p:nvSpPr>
        <p:spPr>
          <a:xfrm>
            <a:off x="607995" y="2632932"/>
            <a:ext cx="6172200" cy="369332"/>
          </a:xfrm>
          <a:prstGeom prst="rect">
            <a:avLst/>
          </a:prstGeom>
          <a:noFill/>
        </p:spPr>
        <p:txBody>
          <a:bodyPr wrap="square">
            <a:spAutoFit/>
          </a:bodyPr>
          <a:lstStyle/>
          <a:p>
            <a:r>
              <a:rPr lang="en-CA" altLang="zh-CN" dirty="0"/>
              <a:t>look at the ENCODER(s) part in detail</a:t>
            </a:r>
            <a:endParaRPr lang="zh-CN" altLang="en-US" dirty="0"/>
          </a:p>
        </p:txBody>
      </p:sp>
    </p:spTree>
    <p:extLst>
      <p:ext uri="{BB962C8B-B14F-4D97-AF65-F5344CB8AC3E}">
        <p14:creationId xmlns:p14="http://schemas.microsoft.com/office/powerpoint/2010/main" val="1898076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Transformer</a:t>
            </a:r>
            <a:endParaRPr lang="en-CA" dirty="0"/>
          </a:p>
        </p:txBody>
      </p:sp>
      <mc:AlternateContent xmlns:mc="http://schemas.openxmlformats.org/markup-compatibility/2006" xmlns:p14="http://schemas.microsoft.com/office/powerpoint/2010/main">
        <mc:Choice Requires="p14">
          <p:contentPart p14:bwMode="auto" r:id="rId3">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Attention is all you need</a:t>
            </a:r>
            <a:endParaRPr lang="zh-CN" altLang="en-US" dirty="0"/>
          </a:p>
        </p:txBody>
      </p:sp>
      <p:sp>
        <p:nvSpPr>
          <p:cNvPr id="6" name="文本框 5">
            <a:extLst>
              <a:ext uri="{FF2B5EF4-FFF2-40B4-BE49-F238E27FC236}">
                <a16:creationId xmlns:a16="http://schemas.microsoft.com/office/drawing/2014/main" id="{BB1F230F-DAB3-C786-1742-C0F692E66727}"/>
              </a:ext>
            </a:extLst>
          </p:cNvPr>
          <p:cNvSpPr txBox="1"/>
          <p:nvPr/>
        </p:nvSpPr>
        <p:spPr>
          <a:xfrm>
            <a:off x="374315" y="1976433"/>
            <a:ext cx="6172200" cy="369332"/>
          </a:xfrm>
          <a:prstGeom prst="rect">
            <a:avLst/>
          </a:prstGeom>
          <a:noFill/>
        </p:spPr>
        <p:txBody>
          <a:bodyPr wrap="square">
            <a:spAutoFit/>
          </a:bodyPr>
          <a:lstStyle/>
          <a:p>
            <a:r>
              <a:rPr lang="en-US" altLang="zh-CN" b="1" dirty="0"/>
              <a:t>Return to sequence modeling</a:t>
            </a:r>
          </a:p>
        </p:txBody>
      </p:sp>
      <p:sp>
        <p:nvSpPr>
          <p:cNvPr id="4" name="Content Placeholder 2">
            <a:extLst>
              <a:ext uri="{FF2B5EF4-FFF2-40B4-BE49-F238E27FC236}">
                <a16:creationId xmlns:a16="http://schemas.microsoft.com/office/drawing/2014/main" id="{FBD7553D-8A5D-3B10-719A-D34143F74A28}"/>
              </a:ext>
            </a:extLst>
          </p:cNvPr>
          <p:cNvSpPr>
            <a:spLocks noGrp="1"/>
          </p:cNvSpPr>
          <p:nvPr>
            <p:ph idx="1"/>
          </p:nvPr>
        </p:nvSpPr>
        <p:spPr>
          <a:xfrm>
            <a:off x="374315" y="2528710"/>
            <a:ext cx="6382789" cy="1455131"/>
          </a:xfrm>
        </p:spPr>
        <p:txBody>
          <a:bodyPr>
            <a:normAutofit/>
          </a:bodyPr>
          <a:lstStyle/>
          <a:p>
            <a:pPr marL="0" indent="0">
              <a:buNone/>
            </a:pPr>
            <a:r>
              <a:rPr lang="en-US" sz="1600" dirty="0"/>
              <a:t>The </a:t>
            </a:r>
            <a:r>
              <a:rPr lang="en-US" sz="1600" b="1" dirty="0"/>
              <a:t>encoders</a:t>
            </a:r>
            <a:r>
              <a:rPr lang="en-US" sz="1600" dirty="0"/>
              <a:t> are </a:t>
            </a:r>
            <a:r>
              <a:rPr lang="en-US" sz="1600" b="1" dirty="0"/>
              <a:t>all identical in structure </a:t>
            </a:r>
            <a:r>
              <a:rPr lang="en-US" sz="1600" dirty="0"/>
              <a:t>(yet they do not share weights). Each one is broken down into two sub-layers</a:t>
            </a:r>
            <a:endParaRPr lang="en-CA" sz="1600" dirty="0"/>
          </a:p>
        </p:txBody>
      </p:sp>
      <p:pic>
        <p:nvPicPr>
          <p:cNvPr id="5" name="Picture 3">
            <a:extLst>
              <a:ext uri="{FF2B5EF4-FFF2-40B4-BE49-F238E27FC236}">
                <a16:creationId xmlns:a16="http://schemas.microsoft.com/office/drawing/2014/main" id="{BE72FEF4-1B07-69E1-5E1A-9E163EB25177}"/>
              </a:ext>
            </a:extLst>
          </p:cNvPr>
          <p:cNvPicPr>
            <a:picLocks noChangeAspect="1"/>
          </p:cNvPicPr>
          <p:nvPr/>
        </p:nvPicPr>
        <p:blipFill>
          <a:blip r:embed="rId6"/>
          <a:stretch>
            <a:fillRect/>
          </a:stretch>
        </p:blipFill>
        <p:spPr>
          <a:xfrm>
            <a:off x="0" y="4387408"/>
            <a:ext cx="4846320" cy="2172935"/>
          </a:xfrm>
          <a:prstGeom prst="rect">
            <a:avLst/>
          </a:prstGeom>
        </p:spPr>
      </p:pic>
      <p:pic>
        <p:nvPicPr>
          <p:cNvPr id="7" name="Picture 4">
            <a:extLst>
              <a:ext uri="{FF2B5EF4-FFF2-40B4-BE49-F238E27FC236}">
                <a16:creationId xmlns:a16="http://schemas.microsoft.com/office/drawing/2014/main" id="{478913B6-6C73-2972-67BD-1E4E25500D20}"/>
              </a:ext>
            </a:extLst>
          </p:cNvPr>
          <p:cNvPicPr>
            <a:picLocks noChangeAspect="1"/>
          </p:cNvPicPr>
          <p:nvPr/>
        </p:nvPicPr>
        <p:blipFill>
          <a:blip r:embed="rId7"/>
          <a:stretch>
            <a:fillRect/>
          </a:stretch>
        </p:blipFill>
        <p:spPr>
          <a:xfrm>
            <a:off x="8259136" y="563837"/>
            <a:ext cx="3932864" cy="2657937"/>
          </a:xfrm>
          <a:prstGeom prst="rect">
            <a:avLst/>
          </a:prstGeom>
        </p:spPr>
      </p:pic>
      <p:cxnSp>
        <p:nvCxnSpPr>
          <p:cNvPr id="8" name="Straight Connector 6">
            <a:extLst>
              <a:ext uri="{FF2B5EF4-FFF2-40B4-BE49-F238E27FC236}">
                <a16:creationId xmlns:a16="http://schemas.microsoft.com/office/drawing/2014/main" id="{245D83F1-3B43-4DC6-903B-A11C3BB196E4}"/>
              </a:ext>
            </a:extLst>
          </p:cNvPr>
          <p:cNvCxnSpPr>
            <a:cxnSpLocks/>
          </p:cNvCxnSpPr>
          <p:nvPr/>
        </p:nvCxnSpPr>
        <p:spPr>
          <a:xfrm flipH="1">
            <a:off x="374315" y="2665361"/>
            <a:ext cx="8124525" cy="172204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7">
            <a:extLst>
              <a:ext uri="{FF2B5EF4-FFF2-40B4-BE49-F238E27FC236}">
                <a16:creationId xmlns:a16="http://schemas.microsoft.com/office/drawing/2014/main" id="{DAC50C8A-F27B-009A-D288-97DEE4CD3422}"/>
              </a:ext>
            </a:extLst>
          </p:cNvPr>
          <p:cNvCxnSpPr>
            <a:cxnSpLocks/>
          </p:cNvCxnSpPr>
          <p:nvPr/>
        </p:nvCxnSpPr>
        <p:spPr>
          <a:xfrm flipH="1">
            <a:off x="4623650" y="2669285"/>
            <a:ext cx="4506033" cy="199890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FDB4B48-7D0F-7890-FF38-EBB6E2F609A6}"/>
              </a:ext>
            </a:extLst>
          </p:cNvPr>
          <p:cNvSpPr txBox="1">
            <a:spLocks/>
          </p:cNvSpPr>
          <p:nvPr/>
        </p:nvSpPr>
        <p:spPr>
          <a:xfrm>
            <a:off x="5644110" y="5320773"/>
            <a:ext cx="5016731" cy="1484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2"/>
                </a:solidFill>
              </a:rPr>
              <a:t>Attention helps the encoder to look at important words as well as aggregates the messages from different tokens.</a:t>
            </a:r>
            <a:endParaRPr lang="en-CA" sz="2000" dirty="0"/>
          </a:p>
        </p:txBody>
      </p:sp>
      <p:sp>
        <p:nvSpPr>
          <p:cNvPr id="14" name="Content Placeholder 2">
            <a:extLst>
              <a:ext uri="{FF2B5EF4-FFF2-40B4-BE49-F238E27FC236}">
                <a16:creationId xmlns:a16="http://schemas.microsoft.com/office/drawing/2014/main" id="{B1F2ABE9-09BC-7941-3E7E-7D32A66F2F74}"/>
              </a:ext>
            </a:extLst>
          </p:cNvPr>
          <p:cNvSpPr txBox="1">
            <a:spLocks/>
          </p:cNvSpPr>
          <p:nvPr/>
        </p:nvSpPr>
        <p:spPr>
          <a:xfrm>
            <a:off x="5644110" y="4269253"/>
            <a:ext cx="5016731" cy="1484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1">
                    <a:lumMod val="60000"/>
                    <a:lumOff val="40000"/>
                  </a:schemeClr>
                </a:solidFill>
              </a:rPr>
              <a:t>Outputs of the self-attention are fed to a feed-forward neural network. To let the channels exchange messages after the tokens do.</a:t>
            </a:r>
            <a:endParaRPr lang="en-CA" sz="1800" dirty="0">
              <a:solidFill>
                <a:schemeClr val="accent1">
                  <a:lumMod val="60000"/>
                  <a:lumOff val="40000"/>
                </a:schemeClr>
              </a:solidFill>
            </a:endParaRPr>
          </a:p>
        </p:txBody>
      </p:sp>
    </p:spTree>
    <p:extLst>
      <p:ext uri="{BB962C8B-B14F-4D97-AF65-F5344CB8AC3E}">
        <p14:creationId xmlns:p14="http://schemas.microsoft.com/office/powerpoint/2010/main" val="2739853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Transformer</a:t>
            </a:r>
            <a:endParaRPr lang="en-CA" dirty="0"/>
          </a:p>
        </p:txBody>
      </p:sp>
      <mc:AlternateContent xmlns:mc="http://schemas.openxmlformats.org/markup-compatibility/2006" xmlns:p14="http://schemas.microsoft.com/office/powerpoint/2010/main">
        <mc:Choice Requires="p14">
          <p:contentPart p14:bwMode="auto" r:id="rId3">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8" name="文本框 17">
            <a:extLst>
              <a:ext uri="{FF2B5EF4-FFF2-40B4-BE49-F238E27FC236}">
                <a16:creationId xmlns:a16="http://schemas.microsoft.com/office/drawing/2014/main" id="{8F785D9F-1621-7166-1E78-0F6F60EC27D0}"/>
              </a:ext>
            </a:extLst>
          </p:cNvPr>
          <p:cNvSpPr txBox="1"/>
          <p:nvPr/>
        </p:nvSpPr>
        <p:spPr>
          <a:xfrm>
            <a:off x="95610" y="1174291"/>
            <a:ext cx="6220274" cy="461665"/>
          </a:xfrm>
          <a:prstGeom prst="rect">
            <a:avLst/>
          </a:prstGeom>
          <a:noFill/>
        </p:spPr>
        <p:txBody>
          <a:bodyPr wrap="square">
            <a:spAutoFit/>
          </a:bodyPr>
          <a:lstStyle/>
          <a:p>
            <a:pPr algn="l"/>
            <a:r>
              <a:rPr lang="en-US" altLang="zh-CN" sz="2400" b="1" i="0" u="none" strike="noStrike" dirty="0">
                <a:effectLst/>
                <a:latin typeface="Gilroy"/>
              </a:rPr>
              <a:t>- Self-Attention</a:t>
            </a:r>
            <a:endParaRPr lang="zh-CN" altLang="en-US" dirty="0"/>
          </a:p>
        </p:txBody>
      </p:sp>
      <p:sp>
        <p:nvSpPr>
          <p:cNvPr id="7" name="Content Placeholder 2">
            <a:extLst>
              <a:ext uri="{FF2B5EF4-FFF2-40B4-BE49-F238E27FC236}">
                <a16:creationId xmlns:a16="http://schemas.microsoft.com/office/drawing/2014/main" id="{47A457A1-6F69-8B1C-6288-78B862AACC8E}"/>
              </a:ext>
            </a:extLst>
          </p:cNvPr>
          <p:cNvSpPr txBox="1">
            <a:spLocks/>
          </p:cNvSpPr>
          <p:nvPr/>
        </p:nvSpPr>
        <p:spPr>
          <a:xfrm>
            <a:off x="215799" y="2558493"/>
            <a:ext cx="4479175" cy="3477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1800" b="1" dirty="0"/>
              <a:t>Step1: create three vectors </a:t>
            </a:r>
            <a:r>
              <a:rPr lang="en-US" sz="1800" dirty="0"/>
              <a:t>from each of the encoder’s input vectors: </a:t>
            </a:r>
          </a:p>
          <a:p>
            <a:pPr marL="0" indent="0" fontAlgn="base">
              <a:buFont typeface="Arial" panose="020B0604020202020204" pitchFamily="34" charset="0"/>
              <a:buNone/>
            </a:pPr>
            <a:r>
              <a:rPr lang="en-US" sz="1800" dirty="0">
                <a:solidFill>
                  <a:srgbClr val="7030A0"/>
                </a:solidFill>
              </a:rPr>
              <a:t>Query</a:t>
            </a:r>
            <a:r>
              <a:rPr lang="en-US" sz="1800" dirty="0"/>
              <a:t>, a </a:t>
            </a:r>
            <a:r>
              <a:rPr lang="en-US" sz="1800" dirty="0">
                <a:solidFill>
                  <a:schemeClr val="accent2"/>
                </a:solidFill>
              </a:rPr>
              <a:t>Key</a:t>
            </a:r>
            <a:r>
              <a:rPr lang="en-US" sz="1800" dirty="0"/>
              <a:t>, </a:t>
            </a:r>
            <a:r>
              <a:rPr lang="en-US" sz="1800" dirty="0">
                <a:solidFill>
                  <a:schemeClr val="accent5">
                    <a:lumMod val="75000"/>
                  </a:schemeClr>
                </a:solidFill>
              </a:rPr>
              <a:t>Value</a:t>
            </a:r>
            <a:r>
              <a:rPr lang="en-US" sz="1800" dirty="0"/>
              <a:t>  (typically smaller dimension). </a:t>
            </a:r>
          </a:p>
          <a:p>
            <a:pPr marL="0" indent="0" fontAlgn="base">
              <a:buFont typeface="Arial" panose="020B0604020202020204" pitchFamily="34" charset="0"/>
              <a:buNone/>
            </a:pPr>
            <a:r>
              <a:rPr lang="en-US" sz="1800" dirty="0"/>
              <a:t>by multiplying the embedding by three matrices that we </a:t>
            </a:r>
            <a:r>
              <a:rPr lang="en-US" sz="1800" b="1" dirty="0"/>
              <a:t>trained</a:t>
            </a:r>
            <a:r>
              <a:rPr lang="en-US" sz="1800" dirty="0"/>
              <a:t> during the training process.</a:t>
            </a:r>
          </a:p>
        </p:txBody>
      </p:sp>
      <p:sp>
        <p:nvSpPr>
          <p:cNvPr id="8" name="Content Placeholder 2">
            <a:extLst>
              <a:ext uri="{FF2B5EF4-FFF2-40B4-BE49-F238E27FC236}">
                <a16:creationId xmlns:a16="http://schemas.microsoft.com/office/drawing/2014/main" id="{1DB99E98-061A-CB69-E74A-BC26F4094D34}"/>
              </a:ext>
            </a:extLst>
          </p:cNvPr>
          <p:cNvSpPr txBox="1">
            <a:spLocks/>
          </p:cNvSpPr>
          <p:nvPr/>
        </p:nvSpPr>
        <p:spPr>
          <a:xfrm>
            <a:off x="215799" y="1696328"/>
            <a:ext cx="10515600" cy="1028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While processing </a:t>
            </a:r>
            <a:r>
              <a:rPr lang="en-US" sz="1600" b="1" dirty="0"/>
              <a:t>each word </a:t>
            </a:r>
            <a:r>
              <a:rPr lang="en-US" sz="1600" dirty="0"/>
              <a:t>it allows to look at other positions in the input sequence for clues to build a better encoding for </a:t>
            </a:r>
            <a:r>
              <a:rPr lang="en-US" sz="1600" b="1" dirty="0"/>
              <a:t>this word</a:t>
            </a:r>
            <a:r>
              <a:rPr lang="en-US" sz="1600" dirty="0"/>
              <a:t>.</a:t>
            </a:r>
            <a:endParaRPr lang="en-CA" sz="1600" dirty="0"/>
          </a:p>
        </p:txBody>
      </p:sp>
      <p:pic>
        <p:nvPicPr>
          <p:cNvPr id="9" name="Picture 4">
            <a:extLst>
              <a:ext uri="{FF2B5EF4-FFF2-40B4-BE49-F238E27FC236}">
                <a16:creationId xmlns:a16="http://schemas.microsoft.com/office/drawing/2014/main" id="{52B5D9B9-CBDF-0531-A9B5-BB1C7269F80D}"/>
              </a:ext>
            </a:extLst>
          </p:cNvPr>
          <p:cNvPicPr>
            <a:picLocks noChangeAspect="1"/>
          </p:cNvPicPr>
          <p:nvPr/>
        </p:nvPicPr>
        <p:blipFill>
          <a:blip r:embed="rId6"/>
          <a:stretch>
            <a:fillRect/>
          </a:stretch>
        </p:blipFill>
        <p:spPr>
          <a:xfrm>
            <a:off x="4852266" y="2377748"/>
            <a:ext cx="6377729" cy="3839387"/>
          </a:xfrm>
          <a:prstGeom prst="rect">
            <a:avLst/>
          </a:prstGeom>
        </p:spPr>
      </p:pic>
      <p:sp>
        <p:nvSpPr>
          <p:cNvPr id="16" name="页脚占位符 15">
            <a:extLst>
              <a:ext uri="{FF2B5EF4-FFF2-40B4-BE49-F238E27FC236}">
                <a16:creationId xmlns:a16="http://schemas.microsoft.com/office/drawing/2014/main" id="{011ACDD1-5962-B12B-8257-C2CDC87EA032}"/>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3443349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Transformer</a:t>
            </a:r>
            <a:endParaRPr lang="en-CA" dirty="0"/>
          </a:p>
        </p:txBody>
      </p:sp>
      <mc:AlternateContent xmlns:mc="http://schemas.openxmlformats.org/markup-compatibility/2006" xmlns:p14="http://schemas.microsoft.com/office/powerpoint/2010/main">
        <mc:Choice Requires="p14">
          <p:contentPart p14:bwMode="auto" r:id="rId3">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8" name="文本框 17">
            <a:extLst>
              <a:ext uri="{FF2B5EF4-FFF2-40B4-BE49-F238E27FC236}">
                <a16:creationId xmlns:a16="http://schemas.microsoft.com/office/drawing/2014/main" id="{8F785D9F-1621-7166-1E78-0F6F60EC27D0}"/>
              </a:ext>
            </a:extLst>
          </p:cNvPr>
          <p:cNvSpPr txBox="1"/>
          <p:nvPr/>
        </p:nvSpPr>
        <p:spPr>
          <a:xfrm>
            <a:off x="95610" y="1174291"/>
            <a:ext cx="6220274" cy="461665"/>
          </a:xfrm>
          <a:prstGeom prst="rect">
            <a:avLst/>
          </a:prstGeom>
          <a:noFill/>
        </p:spPr>
        <p:txBody>
          <a:bodyPr wrap="square">
            <a:spAutoFit/>
          </a:bodyPr>
          <a:lstStyle/>
          <a:p>
            <a:pPr algn="l"/>
            <a:r>
              <a:rPr lang="en-US" altLang="zh-CN" sz="2400" b="1" i="0" u="none" strike="noStrike" dirty="0">
                <a:effectLst/>
                <a:latin typeface="Gilroy"/>
              </a:rPr>
              <a:t>- Self-Attention</a:t>
            </a:r>
            <a:endParaRPr lang="zh-CN" altLang="en-US" dirty="0"/>
          </a:p>
        </p:txBody>
      </p:sp>
      <p:sp>
        <p:nvSpPr>
          <p:cNvPr id="2" name="Content Placeholder 2">
            <a:extLst>
              <a:ext uri="{FF2B5EF4-FFF2-40B4-BE49-F238E27FC236}">
                <a16:creationId xmlns:a16="http://schemas.microsoft.com/office/drawing/2014/main" id="{E52A970D-5C78-C1E3-A3D7-05A4A33A2234}"/>
              </a:ext>
            </a:extLst>
          </p:cNvPr>
          <p:cNvSpPr>
            <a:spLocks noGrp="1"/>
          </p:cNvSpPr>
          <p:nvPr>
            <p:ph idx="1"/>
          </p:nvPr>
        </p:nvSpPr>
        <p:spPr>
          <a:xfrm>
            <a:off x="406280" y="1941094"/>
            <a:ext cx="3975786" cy="4774681"/>
          </a:xfrm>
        </p:spPr>
        <p:txBody>
          <a:bodyPr>
            <a:normAutofit/>
          </a:bodyPr>
          <a:lstStyle/>
          <a:p>
            <a:pPr marL="0" indent="0" fontAlgn="base">
              <a:buNone/>
            </a:pPr>
            <a:r>
              <a:rPr lang="en-US" sz="1800" b="1" dirty="0"/>
              <a:t>Step 2: calculate a score </a:t>
            </a:r>
            <a:r>
              <a:rPr lang="en-US" sz="1800" dirty="0"/>
              <a:t>(like we have seen for regular attention!)  how much focus to place on other parts of the input sentence as we encode a word at a certain position.</a:t>
            </a:r>
          </a:p>
          <a:p>
            <a:pPr marL="0" indent="0" fontAlgn="base">
              <a:buNone/>
            </a:pPr>
            <a:r>
              <a:rPr lang="en-US" sz="1800" dirty="0"/>
              <a:t>Take dot product of the </a:t>
            </a:r>
            <a:r>
              <a:rPr lang="en-US" sz="1800" dirty="0">
                <a:solidFill>
                  <a:srgbClr val="7030A0"/>
                </a:solidFill>
              </a:rPr>
              <a:t>query</a:t>
            </a:r>
            <a:r>
              <a:rPr lang="en-US" sz="1800" dirty="0"/>
              <a:t> </a:t>
            </a:r>
            <a:r>
              <a:rPr lang="en-US" sz="1800" dirty="0">
                <a:solidFill>
                  <a:srgbClr val="7030A0"/>
                </a:solidFill>
              </a:rPr>
              <a:t>vector</a:t>
            </a:r>
            <a:r>
              <a:rPr lang="en-US" sz="1800" dirty="0"/>
              <a:t> with the </a:t>
            </a:r>
            <a:r>
              <a:rPr lang="en-US" sz="1800" dirty="0">
                <a:solidFill>
                  <a:schemeClr val="accent2"/>
                </a:solidFill>
              </a:rPr>
              <a:t>key vector</a:t>
            </a:r>
            <a:r>
              <a:rPr lang="en-US" sz="1800" dirty="0"/>
              <a:t> of the respective word we’re scoring. </a:t>
            </a:r>
          </a:p>
          <a:p>
            <a:pPr marL="0" indent="0" fontAlgn="base">
              <a:buNone/>
            </a:pPr>
            <a:endParaRPr lang="en-US" sz="1800" dirty="0"/>
          </a:p>
        </p:txBody>
      </p:sp>
      <p:grpSp>
        <p:nvGrpSpPr>
          <p:cNvPr id="4" name="Group 7">
            <a:extLst>
              <a:ext uri="{FF2B5EF4-FFF2-40B4-BE49-F238E27FC236}">
                <a16:creationId xmlns:a16="http://schemas.microsoft.com/office/drawing/2014/main" id="{3448A245-8919-85DC-138B-550ABFE56BA4}"/>
              </a:ext>
            </a:extLst>
          </p:cNvPr>
          <p:cNvGrpSpPr/>
          <p:nvPr/>
        </p:nvGrpSpPr>
        <p:grpSpPr>
          <a:xfrm>
            <a:off x="5353410" y="1749610"/>
            <a:ext cx="5260572" cy="3525675"/>
            <a:chOff x="5261955" y="1446414"/>
            <a:chExt cx="6930045" cy="4353502"/>
          </a:xfrm>
        </p:grpSpPr>
        <p:pic>
          <p:nvPicPr>
            <p:cNvPr id="5" name="Picture 5">
              <a:extLst>
                <a:ext uri="{FF2B5EF4-FFF2-40B4-BE49-F238E27FC236}">
                  <a16:creationId xmlns:a16="http://schemas.microsoft.com/office/drawing/2014/main" id="{CDEDF097-4FF7-DD9A-8A10-BFBC27197814}"/>
                </a:ext>
              </a:extLst>
            </p:cNvPr>
            <p:cNvPicPr>
              <a:picLocks noChangeAspect="1"/>
            </p:cNvPicPr>
            <p:nvPr/>
          </p:nvPicPr>
          <p:blipFill rotWithShape="1">
            <a:blip r:embed="rId6"/>
            <a:srcRect l="30659" t="390"/>
            <a:stretch/>
          </p:blipFill>
          <p:spPr>
            <a:xfrm>
              <a:off x="6752169" y="1446414"/>
              <a:ext cx="5439831" cy="4289772"/>
            </a:xfrm>
            <a:prstGeom prst="rect">
              <a:avLst/>
            </a:prstGeom>
          </p:spPr>
        </p:pic>
        <p:pic>
          <p:nvPicPr>
            <p:cNvPr id="6" name="Picture 6">
              <a:extLst>
                <a:ext uri="{FF2B5EF4-FFF2-40B4-BE49-F238E27FC236}">
                  <a16:creationId xmlns:a16="http://schemas.microsoft.com/office/drawing/2014/main" id="{254A40BA-0183-253B-A434-0F9D0ACDE76A}"/>
                </a:ext>
              </a:extLst>
            </p:cNvPr>
            <p:cNvPicPr>
              <a:picLocks noChangeAspect="1"/>
            </p:cNvPicPr>
            <p:nvPr/>
          </p:nvPicPr>
          <p:blipFill rotWithShape="1">
            <a:blip r:embed="rId6"/>
            <a:srcRect r="82233"/>
            <a:stretch/>
          </p:blipFill>
          <p:spPr>
            <a:xfrm>
              <a:off x="5261955" y="1493339"/>
              <a:ext cx="1393769" cy="4306577"/>
            </a:xfrm>
            <a:prstGeom prst="rect">
              <a:avLst/>
            </a:prstGeom>
          </p:spPr>
        </p:pic>
      </p:grpSp>
      <p:sp>
        <p:nvSpPr>
          <p:cNvPr id="10" name="Content Placeholder 2">
            <a:extLst>
              <a:ext uri="{FF2B5EF4-FFF2-40B4-BE49-F238E27FC236}">
                <a16:creationId xmlns:a16="http://schemas.microsoft.com/office/drawing/2014/main" id="{82C9B7F7-83B2-D794-57BB-7AB068B3AA82}"/>
              </a:ext>
            </a:extLst>
          </p:cNvPr>
          <p:cNvSpPr txBox="1">
            <a:spLocks/>
          </p:cNvSpPr>
          <p:nvPr/>
        </p:nvSpPr>
        <p:spPr>
          <a:xfrm>
            <a:off x="358371" y="5346266"/>
            <a:ext cx="11108575" cy="4774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en-US" sz="1800" dirty="0"/>
          </a:p>
          <a:p>
            <a:pPr marL="0" indent="0" fontAlgn="base">
              <a:buFont typeface="Arial" panose="020B0604020202020204" pitchFamily="34" charset="0"/>
              <a:buNone/>
            </a:pPr>
            <a:r>
              <a:rPr lang="en-US" sz="1800" dirty="0"/>
              <a:t>E.g., Processing the self-attention for word “Thinking” in position #1, the first score would be the dot product of </a:t>
            </a:r>
            <a:r>
              <a:rPr lang="en-US" sz="1800" dirty="0">
                <a:solidFill>
                  <a:srgbClr val="7030A0"/>
                </a:solidFill>
              </a:rPr>
              <a:t>q1</a:t>
            </a:r>
            <a:r>
              <a:rPr lang="en-US" sz="1800" dirty="0"/>
              <a:t> and </a:t>
            </a:r>
            <a:r>
              <a:rPr lang="en-US" sz="1800" dirty="0">
                <a:solidFill>
                  <a:schemeClr val="accent2"/>
                </a:solidFill>
              </a:rPr>
              <a:t>k1</a:t>
            </a:r>
            <a:r>
              <a:rPr lang="en-US" sz="1800" dirty="0"/>
              <a:t>. The second score would be the dot product of </a:t>
            </a:r>
            <a:r>
              <a:rPr lang="en-US" sz="1800" dirty="0">
                <a:solidFill>
                  <a:srgbClr val="7030A0"/>
                </a:solidFill>
              </a:rPr>
              <a:t>q1</a:t>
            </a:r>
            <a:r>
              <a:rPr lang="en-US" sz="1800" dirty="0"/>
              <a:t> and </a:t>
            </a:r>
            <a:r>
              <a:rPr lang="en-US" sz="1800" dirty="0">
                <a:solidFill>
                  <a:schemeClr val="accent2"/>
                </a:solidFill>
              </a:rPr>
              <a:t>k2</a:t>
            </a:r>
            <a:r>
              <a:rPr lang="en-US" sz="1800" dirty="0"/>
              <a:t>.</a:t>
            </a:r>
          </a:p>
        </p:txBody>
      </p:sp>
      <p:sp>
        <p:nvSpPr>
          <p:cNvPr id="15" name="页脚占位符 14">
            <a:extLst>
              <a:ext uri="{FF2B5EF4-FFF2-40B4-BE49-F238E27FC236}">
                <a16:creationId xmlns:a16="http://schemas.microsoft.com/office/drawing/2014/main" id="{7E21B6C6-F31C-5BE7-0330-D7696D2F0725}"/>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127184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Transformer</a:t>
            </a:r>
            <a:endParaRPr lang="en-CA" dirty="0"/>
          </a:p>
        </p:txBody>
      </p:sp>
      <mc:AlternateContent xmlns:mc="http://schemas.openxmlformats.org/markup-compatibility/2006" xmlns:p14="http://schemas.microsoft.com/office/powerpoint/2010/main">
        <mc:Choice Requires="p14">
          <p:contentPart p14:bwMode="auto" r:id="rId3">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8" name="文本框 17">
            <a:extLst>
              <a:ext uri="{FF2B5EF4-FFF2-40B4-BE49-F238E27FC236}">
                <a16:creationId xmlns:a16="http://schemas.microsoft.com/office/drawing/2014/main" id="{8F785D9F-1621-7166-1E78-0F6F60EC27D0}"/>
              </a:ext>
            </a:extLst>
          </p:cNvPr>
          <p:cNvSpPr txBox="1"/>
          <p:nvPr/>
        </p:nvSpPr>
        <p:spPr>
          <a:xfrm>
            <a:off x="95610" y="1174291"/>
            <a:ext cx="6220274" cy="461665"/>
          </a:xfrm>
          <a:prstGeom prst="rect">
            <a:avLst/>
          </a:prstGeom>
          <a:noFill/>
        </p:spPr>
        <p:txBody>
          <a:bodyPr wrap="square">
            <a:spAutoFit/>
          </a:bodyPr>
          <a:lstStyle/>
          <a:p>
            <a:pPr algn="l"/>
            <a:r>
              <a:rPr lang="en-US" altLang="zh-CN" sz="2400" b="1" i="0" u="none" strike="noStrike" dirty="0">
                <a:effectLst/>
                <a:latin typeface="Gilroy"/>
              </a:rPr>
              <a:t>- Self-Attention</a:t>
            </a:r>
            <a:endParaRPr lang="zh-CN" altLang="en-US" dirty="0"/>
          </a:p>
        </p:txBody>
      </p:sp>
      <p:sp>
        <p:nvSpPr>
          <p:cNvPr id="15" name="Content Placeholder 2">
            <a:extLst>
              <a:ext uri="{FF2B5EF4-FFF2-40B4-BE49-F238E27FC236}">
                <a16:creationId xmlns:a16="http://schemas.microsoft.com/office/drawing/2014/main" id="{25F885C9-2DCB-7328-639F-B204735D0402}"/>
              </a:ext>
            </a:extLst>
          </p:cNvPr>
          <p:cNvSpPr>
            <a:spLocks noGrp="1"/>
          </p:cNvSpPr>
          <p:nvPr>
            <p:ph idx="1"/>
          </p:nvPr>
        </p:nvSpPr>
        <p:spPr>
          <a:xfrm>
            <a:off x="41461" y="1709816"/>
            <a:ext cx="4847887" cy="2565861"/>
          </a:xfrm>
        </p:spPr>
        <p:txBody>
          <a:bodyPr/>
          <a:lstStyle/>
          <a:p>
            <a:r>
              <a:rPr lang="en-US" sz="2000" b="1" dirty="0"/>
              <a:t>Step5</a:t>
            </a:r>
            <a:r>
              <a:rPr lang="en-US" sz="2000" dirty="0"/>
              <a:t> : Sum up the weighted </a:t>
            </a:r>
            <a:r>
              <a:rPr lang="en-US" sz="2000" dirty="0">
                <a:solidFill>
                  <a:schemeClr val="accent1">
                    <a:lumMod val="75000"/>
                  </a:schemeClr>
                </a:solidFill>
              </a:rPr>
              <a:t>value vectors</a:t>
            </a:r>
            <a:r>
              <a:rPr lang="en-US" sz="2000" dirty="0"/>
              <a:t>. This produces </a:t>
            </a:r>
            <a:r>
              <a:rPr lang="en-US" sz="2000" b="1" dirty="0"/>
              <a:t>the output of the self-attention layer </a:t>
            </a:r>
            <a:r>
              <a:rPr lang="en-US" sz="2000" dirty="0"/>
              <a:t>at this position</a:t>
            </a:r>
            <a:endParaRPr lang="en-CA" sz="2000" dirty="0"/>
          </a:p>
        </p:txBody>
      </p:sp>
      <p:sp>
        <p:nvSpPr>
          <p:cNvPr id="17" name="Content Placeholder 2">
            <a:extLst>
              <a:ext uri="{FF2B5EF4-FFF2-40B4-BE49-F238E27FC236}">
                <a16:creationId xmlns:a16="http://schemas.microsoft.com/office/drawing/2014/main" id="{406D704D-B457-02CD-4931-E3E3C391258B}"/>
              </a:ext>
            </a:extLst>
          </p:cNvPr>
          <p:cNvSpPr txBox="1">
            <a:spLocks/>
          </p:cNvSpPr>
          <p:nvPr/>
        </p:nvSpPr>
        <p:spPr>
          <a:xfrm>
            <a:off x="137038" y="2815197"/>
            <a:ext cx="5220046" cy="3900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More details:</a:t>
            </a:r>
          </a:p>
          <a:p>
            <a:r>
              <a:rPr lang="en-US" sz="1800" dirty="0"/>
              <a:t>What we have seen for a word is done </a:t>
            </a:r>
            <a:r>
              <a:rPr lang="en-US" sz="1800" b="1" dirty="0"/>
              <a:t>for all words </a:t>
            </a:r>
            <a:r>
              <a:rPr lang="en-US" sz="1800" dirty="0"/>
              <a:t>(using matrices) </a:t>
            </a:r>
          </a:p>
          <a:p>
            <a:r>
              <a:rPr lang="en-CA" sz="1800" dirty="0"/>
              <a:t>Need to </a:t>
            </a:r>
            <a:r>
              <a:rPr lang="en-CA" sz="1800" b="1" dirty="0"/>
              <a:t>encode position </a:t>
            </a:r>
            <a:r>
              <a:rPr lang="en-CA" sz="1800" dirty="0"/>
              <a:t>of words</a:t>
            </a:r>
          </a:p>
          <a:p>
            <a:r>
              <a:rPr lang="en-CA" sz="1800" dirty="0"/>
              <a:t>And improved using a mechanism called “</a:t>
            </a:r>
            <a:r>
              <a:rPr lang="en-CA" sz="1800" b="1" dirty="0"/>
              <a:t>multi-headed</a:t>
            </a:r>
            <a:r>
              <a:rPr lang="en-CA" sz="1800" dirty="0"/>
              <a:t>” attention</a:t>
            </a:r>
          </a:p>
          <a:p>
            <a:pPr marL="0" indent="0">
              <a:buNone/>
            </a:pPr>
            <a:r>
              <a:rPr lang="en-CA" sz="1800" dirty="0"/>
              <a:t>(kind of like multiple filters for CNN)</a:t>
            </a:r>
          </a:p>
          <a:p>
            <a:pPr marL="0" indent="0">
              <a:buNone/>
            </a:pPr>
            <a:r>
              <a:rPr lang="en-US" sz="1800" dirty="0"/>
              <a:t>see </a:t>
            </a:r>
            <a:r>
              <a:rPr lang="en-CA" sz="1800" dirty="0">
                <a:hlinkClick r:id="rId6"/>
              </a:rPr>
              <a:t>https://jalammar.github.io/illustrated-transformer/</a:t>
            </a:r>
            <a:endParaRPr lang="en-CA" sz="1800" dirty="0"/>
          </a:p>
          <a:p>
            <a:pPr marL="0" indent="0">
              <a:buNone/>
            </a:pPr>
            <a:endParaRPr lang="en-CA" sz="1800" dirty="0"/>
          </a:p>
        </p:txBody>
      </p:sp>
      <p:pic>
        <p:nvPicPr>
          <p:cNvPr id="19" name="Picture 4">
            <a:extLst>
              <a:ext uri="{FF2B5EF4-FFF2-40B4-BE49-F238E27FC236}">
                <a16:creationId xmlns:a16="http://schemas.microsoft.com/office/drawing/2014/main" id="{516EB50F-C33B-4FC4-480F-A1B426C5944B}"/>
              </a:ext>
            </a:extLst>
          </p:cNvPr>
          <p:cNvPicPr>
            <a:picLocks noChangeAspect="1"/>
          </p:cNvPicPr>
          <p:nvPr/>
        </p:nvPicPr>
        <p:blipFill>
          <a:blip r:embed="rId7"/>
          <a:stretch>
            <a:fillRect/>
          </a:stretch>
        </p:blipFill>
        <p:spPr>
          <a:xfrm>
            <a:off x="6200364" y="834632"/>
            <a:ext cx="5021356" cy="5188735"/>
          </a:xfrm>
          <a:prstGeom prst="rect">
            <a:avLst/>
          </a:prstGeom>
        </p:spPr>
      </p:pic>
      <p:sp>
        <p:nvSpPr>
          <p:cNvPr id="23" name="页脚占位符 22">
            <a:extLst>
              <a:ext uri="{FF2B5EF4-FFF2-40B4-BE49-F238E27FC236}">
                <a16:creationId xmlns:a16="http://schemas.microsoft.com/office/drawing/2014/main" id="{836CDD41-F8B3-8480-D677-703C976724BA}"/>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2129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Transformer</a:t>
            </a:r>
            <a:endParaRPr lang="en-CA" dirty="0"/>
          </a:p>
        </p:txBody>
      </p:sp>
      <mc:AlternateContent xmlns:mc="http://schemas.openxmlformats.org/markup-compatibility/2006" xmlns:p14="http://schemas.microsoft.com/office/powerpoint/2010/main">
        <mc:Choice Requires="p14">
          <p:contentPart p14:bwMode="auto" r:id="rId3">
            <p14:nvContentPartPr>
              <p14:cNvPr id="11" name="Ink 16">
                <a:extLst>
                  <a:ext uri="{FF2B5EF4-FFF2-40B4-BE49-F238E27FC236}">
                    <a16:creationId xmlns:a16="http://schemas.microsoft.com/office/drawing/2014/main" id="{C0211FC2-2B4B-D3B8-5787-AE338FF86D2B}"/>
                  </a:ext>
                </a:extLst>
              </p14:cNvPr>
              <p14:cNvContentPartPr/>
              <p14:nvPr/>
            </p14:nvContentPartPr>
            <p14:xfrm>
              <a:off x="8980043" y="7518738"/>
              <a:ext cx="360" cy="360"/>
            </p14:xfrm>
          </p:contentPart>
        </mc:Choice>
        <mc:Fallback xmlns="">
          <p:pic>
            <p:nvPicPr>
              <p:cNvPr id="11" name="Ink 16">
                <a:extLst>
                  <a:ext uri="{FF2B5EF4-FFF2-40B4-BE49-F238E27FC236}">
                    <a16:creationId xmlns:a16="http://schemas.microsoft.com/office/drawing/2014/main" id="{C0211FC2-2B4B-D3B8-5787-AE338FF86D2B}"/>
                  </a:ext>
                </a:extLst>
              </p:cNvPr>
              <p:cNvPicPr/>
              <p:nvPr/>
            </p:nvPicPr>
            <p:blipFill>
              <a:blip r:embed="rId4"/>
              <a:stretch>
                <a:fillRect/>
              </a:stretch>
            </p:blipFill>
            <p:spPr>
              <a:xfrm>
                <a:off x="8917043" y="74557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7">
                <a:extLst>
                  <a:ext uri="{FF2B5EF4-FFF2-40B4-BE49-F238E27FC236}">
                    <a16:creationId xmlns:a16="http://schemas.microsoft.com/office/drawing/2014/main" id="{1F37C7A9-F874-E72C-D876-64E55A02D259}"/>
                  </a:ext>
                </a:extLst>
              </p14:cNvPr>
              <p14:cNvContentPartPr/>
              <p14:nvPr/>
            </p14:nvContentPartPr>
            <p14:xfrm>
              <a:off x="9184883" y="7435578"/>
              <a:ext cx="360" cy="360"/>
            </p14:xfrm>
          </p:contentPart>
        </mc:Choice>
        <mc:Fallback xmlns="">
          <p:pic>
            <p:nvPicPr>
              <p:cNvPr id="13" name="Ink 17">
                <a:extLst>
                  <a:ext uri="{FF2B5EF4-FFF2-40B4-BE49-F238E27FC236}">
                    <a16:creationId xmlns:a16="http://schemas.microsoft.com/office/drawing/2014/main" id="{1F37C7A9-F874-E72C-D876-64E55A02D259}"/>
                  </a:ext>
                </a:extLst>
              </p:cNvPr>
              <p:cNvPicPr/>
              <p:nvPr/>
            </p:nvPicPr>
            <p:blipFill>
              <a:blip r:embed="rId4"/>
              <a:stretch>
                <a:fillRect/>
              </a:stretch>
            </p:blipFill>
            <p:spPr>
              <a:xfrm>
                <a:off x="9121883" y="7372578"/>
                <a:ext cx="126000" cy="126000"/>
              </a:xfrm>
              <a:prstGeom prst="rect">
                <a:avLst/>
              </a:prstGeom>
            </p:spPr>
          </p:pic>
        </mc:Fallback>
      </mc:AlternateContent>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Attention is all you need</a:t>
            </a:r>
            <a:endParaRPr lang="zh-CN" altLang="en-US" dirty="0"/>
          </a:p>
        </p:txBody>
      </p:sp>
      <p:sp>
        <p:nvSpPr>
          <p:cNvPr id="17" name="Content Placeholder 2">
            <a:extLst>
              <a:ext uri="{FF2B5EF4-FFF2-40B4-BE49-F238E27FC236}">
                <a16:creationId xmlns:a16="http://schemas.microsoft.com/office/drawing/2014/main" id="{1028A921-8D0B-B9AC-A5AF-143C882FF590}"/>
              </a:ext>
            </a:extLst>
          </p:cNvPr>
          <p:cNvSpPr>
            <a:spLocks noGrp="1"/>
          </p:cNvSpPr>
          <p:nvPr>
            <p:ph idx="1"/>
          </p:nvPr>
        </p:nvSpPr>
        <p:spPr>
          <a:xfrm>
            <a:off x="289583" y="2056361"/>
            <a:ext cx="3351414" cy="5275849"/>
          </a:xfrm>
        </p:spPr>
        <p:txBody>
          <a:bodyPr>
            <a:normAutofit/>
          </a:bodyPr>
          <a:lstStyle/>
          <a:p>
            <a:pPr marL="0" indent="0">
              <a:buNone/>
            </a:pPr>
            <a:r>
              <a:rPr lang="en-US" sz="1800" b="1" dirty="0"/>
              <a:t>Self-attention </a:t>
            </a:r>
            <a:r>
              <a:rPr lang="en-CA" sz="1800" b="1" dirty="0" err="1"/>
              <a:t>v.s</a:t>
            </a:r>
            <a:r>
              <a:rPr lang="en-CA" sz="1800" b="1" dirty="0"/>
              <a:t>. Attention</a:t>
            </a:r>
          </a:p>
          <a:p>
            <a:pPr marL="0" indent="0">
              <a:buNone/>
            </a:pPr>
            <a:endParaRPr lang="en-US" sz="1800" b="1" dirty="0"/>
          </a:p>
        </p:txBody>
      </p:sp>
      <p:pic>
        <p:nvPicPr>
          <p:cNvPr id="19" name="Picture 3">
            <a:extLst>
              <a:ext uri="{FF2B5EF4-FFF2-40B4-BE49-F238E27FC236}">
                <a16:creationId xmlns:a16="http://schemas.microsoft.com/office/drawing/2014/main" id="{80EB41F4-A0CA-9F12-A3DB-903B26234872}"/>
              </a:ext>
            </a:extLst>
          </p:cNvPr>
          <p:cNvPicPr>
            <a:picLocks noChangeAspect="1"/>
          </p:cNvPicPr>
          <p:nvPr/>
        </p:nvPicPr>
        <p:blipFill>
          <a:blip r:embed="rId6"/>
          <a:stretch>
            <a:fillRect/>
          </a:stretch>
        </p:blipFill>
        <p:spPr>
          <a:xfrm>
            <a:off x="5154837" y="3225665"/>
            <a:ext cx="5309963" cy="3423046"/>
          </a:xfrm>
          <a:prstGeom prst="rect">
            <a:avLst/>
          </a:prstGeom>
        </p:spPr>
      </p:pic>
      <p:sp>
        <p:nvSpPr>
          <p:cNvPr id="2" name="Content Placeholder 2">
            <a:extLst>
              <a:ext uri="{FF2B5EF4-FFF2-40B4-BE49-F238E27FC236}">
                <a16:creationId xmlns:a16="http://schemas.microsoft.com/office/drawing/2014/main" id="{8E953EBC-1365-4C8C-6AD2-1FD7B57CF2DA}"/>
              </a:ext>
            </a:extLst>
          </p:cNvPr>
          <p:cNvSpPr txBox="1">
            <a:spLocks/>
          </p:cNvSpPr>
          <p:nvPr/>
        </p:nvSpPr>
        <p:spPr>
          <a:xfrm>
            <a:off x="215799" y="2706601"/>
            <a:ext cx="3351414" cy="5275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Each token in the sequence can generate a hidden state.</a:t>
            </a:r>
          </a:p>
          <a:p>
            <a:r>
              <a:rPr lang="en-US" sz="1800" dirty="0"/>
              <a:t>Let the attention mechanism obtained between every pair of hidden state.</a:t>
            </a:r>
          </a:p>
          <a:p>
            <a:r>
              <a:rPr lang="en-US" sz="1800" dirty="0"/>
              <a:t>For the whole sequence, each token obtain pre- and post-text information through self-attention.</a:t>
            </a:r>
          </a:p>
        </p:txBody>
      </p:sp>
      <p:pic>
        <p:nvPicPr>
          <p:cNvPr id="5" name="图片 4">
            <a:extLst>
              <a:ext uri="{FF2B5EF4-FFF2-40B4-BE49-F238E27FC236}">
                <a16:creationId xmlns:a16="http://schemas.microsoft.com/office/drawing/2014/main" id="{4EB50A1B-FCE7-1665-10FE-B3BB33C207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1814" y="298104"/>
            <a:ext cx="4302266" cy="2724273"/>
          </a:xfrm>
          <a:prstGeom prst="rect">
            <a:avLst/>
          </a:prstGeom>
        </p:spPr>
      </p:pic>
      <p:sp>
        <p:nvSpPr>
          <p:cNvPr id="8" name="页脚占位符 7">
            <a:extLst>
              <a:ext uri="{FF2B5EF4-FFF2-40B4-BE49-F238E27FC236}">
                <a16:creationId xmlns:a16="http://schemas.microsoft.com/office/drawing/2014/main" id="{F666121D-22E5-7D72-7345-E8A3DB290E8F}"/>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223234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Transformer</a:t>
            </a:r>
            <a:endParaRPr lang="en-CA" dirty="0"/>
          </a:p>
        </p:txBody>
      </p:sp>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Positional Encoding</a:t>
            </a:r>
            <a:endParaRPr lang="zh-CN" altLang="en-US" dirty="0"/>
          </a:p>
        </p:txBody>
      </p:sp>
      <p:sp>
        <p:nvSpPr>
          <p:cNvPr id="17" name="Content Placeholder 2">
            <a:extLst>
              <a:ext uri="{FF2B5EF4-FFF2-40B4-BE49-F238E27FC236}">
                <a16:creationId xmlns:a16="http://schemas.microsoft.com/office/drawing/2014/main" id="{1028A921-8D0B-B9AC-A5AF-143C882FF590}"/>
              </a:ext>
            </a:extLst>
          </p:cNvPr>
          <p:cNvSpPr>
            <a:spLocks noGrp="1"/>
          </p:cNvSpPr>
          <p:nvPr>
            <p:ph idx="1"/>
          </p:nvPr>
        </p:nvSpPr>
        <p:spPr>
          <a:xfrm>
            <a:off x="320062" y="2036041"/>
            <a:ext cx="4150337" cy="5275849"/>
          </a:xfrm>
        </p:spPr>
        <p:txBody>
          <a:bodyPr>
            <a:normAutofit/>
          </a:bodyPr>
          <a:lstStyle/>
          <a:p>
            <a:pPr marL="0" indent="0">
              <a:buNone/>
            </a:pPr>
            <a:r>
              <a:rPr lang="en-US" sz="1800" b="1" dirty="0"/>
              <a:t>Representing The Order of The Sequence Using Positional Encoding</a:t>
            </a:r>
            <a:endParaRPr lang="en-CA" sz="1800" b="1" dirty="0"/>
          </a:p>
        </p:txBody>
      </p:sp>
      <p:pic>
        <p:nvPicPr>
          <p:cNvPr id="2050" name="Picture 2">
            <a:extLst>
              <a:ext uri="{FF2B5EF4-FFF2-40B4-BE49-F238E27FC236}">
                <a16:creationId xmlns:a16="http://schemas.microsoft.com/office/drawing/2014/main" id="{8E136265-28BC-A8B0-1704-419E5AFD8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280" y="864235"/>
            <a:ext cx="5999480" cy="330830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E1758CB-6795-C9FA-AFC2-A6B3A5B923AA}"/>
              </a:ext>
            </a:extLst>
          </p:cNvPr>
          <p:cNvSpPr txBox="1"/>
          <p:nvPr/>
        </p:nvSpPr>
        <p:spPr>
          <a:xfrm>
            <a:off x="403860" y="2978830"/>
            <a:ext cx="3594100" cy="1754326"/>
          </a:xfrm>
          <a:prstGeom prst="rect">
            <a:avLst/>
          </a:prstGeom>
          <a:noFill/>
        </p:spPr>
        <p:txBody>
          <a:bodyPr wrap="square">
            <a:spAutoFit/>
          </a:bodyPr>
          <a:lstStyle/>
          <a:p>
            <a:r>
              <a:rPr lang="en-US" altLang="zh-CN" b="0" i="0" dirty="0">
                <a:solidFill>
                  <a:srgbClr val="222222"/>
                </a:solidFill>
                <a:effectLst/>
              </a:rPr>
              <a:t>These vectors follow a specific pattern that the model learns, which helps it determine the position of each word, or the distance between different words in the sequence. </a:t>
            </a:r>
            <a:endParaRPr lang="zh-CN" altLang="en-US" dirty="0"/>
          </a:p>
        </p:txBody>
      </p:sp>
      <p:pic>
        <p:nvPicPr>
          <p:cNvPr id="2052" name="Picture 4">
            <a:extLst>
              <a:ext uri="{FF2B5EF4-FFF2-40B4-BE49-F238E27FC236}">
                <a16:creationId xmlns:a16="http://schemas.microsoft.com/office/drawing/2014/main" id="{40C1996E-8C88-818E-F2B1-FBC58BBE70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2390" y="4404995"/>
            <a:ext cx="6445250" cy="1790347"/>
          </a:xfrm>
          <a:prstGeom prst="rect">
            <a:avLst/>
          </a:prstGeom>
          <a:noFill/>
          <a:extLst>
            <a:ext uri="{909E8E84-426E-40DD-AFC4-6F175D3DCCD1}">
              <a14:hiddenFill xmlns:a14="http://schemas.microsoft.com/office/drawing/2010/main">
                <a:solidFill>
                  <a:srgbClr val="FFFFFF"/>
                </a:solidFill>
              </a14:hiddenFill>
            </a:ext>
          </a:extLst>
        </p:spPr>
      </p:pic>
      <p:sp>
        <p:nvSpPr>
          <p:cNvPr id="7" name="页脚占位符 6">
            <a:extLst>
              <a:ext uri="{FF2B5EF4-FFF2-40B4-BE49-F238E27FC236}">
                <a16:creationId xmlns:a16="http://schemas.microsoft.com/office/drawing/2014/main" id="{9580E92C-3C10-386B-879E-BF610CF8D8F2}"/>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1749518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Transformer</a:t>
            </a:r>
            <a:endParaRPr lang="en-CA" dirty="0"/>
          </a:p>
        </p:txBody>
      </p:sp>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The Residuals</a:t>
            </a:r>
            <a:endParaRPr lang="zh-CN" altLang="en-US" dirty="0"/>
          </a:p>
        </p:txBody>
      </p:sp>
      <p:sp>
        <p:nvSpPr>
          <p:cNvPr id="4" name="文本框 3">
            <a:extLst>
              <a:ext uri="{FF2B5EF4-FFF2-40B4-BE49-F238E27FC236}">
                <a16:creationId xmlns:a16="http://schemas.microsoft.com/office/drawing/2014/main" id="{DE1758CB-6795-C9FA-AFC2-A6B3A5B923AA}"/>
              </a:ext>
            </a:extLst>
          </p:cNvPr>
          <p:cNvSpPr txBox="1"/>
          <p:nvPr/>
        </p:nvSpPr>
        <p:spPr>
          <a:xfrm>
            <a:off x="434340" y="2414950"/>
            <a:ext cx="3594100" cy="1477328"/>
          </a:xfrm>
          <a:prstGeom prst="rect">
            <a:avLst/>
          </a:prstGeom>
          <a:noFill/>
        </p:spPr>
        <p:txBody>
          <a:bodyPr wrap="square">
            <a:spAutoFit/>
          </a:bodyPr>
          <a:lstStyle/>
          <a:p>
            <a:r>
              <a:rPr lang="en-US" altLang="zh-CN" dirty="0">
                <a:solidFill>
                  <a:srgbClr val="222222"/>
                </a:solidFill>
              </a:rPr>
              <a:t>E</a:t>
            </a:r>
            <a:r>
              <a:rPr lang="en-US" altLang="zh-CN" b="0" i="0" dirty="0">
                <a:solidFill>
                  <a:srgbClr val="222222"/>
                </a:solidFill>
                <a:effectLst/>
              </a:rPr>
              <a:t>ach sub-layer (self-attention, FFN) in each encoder has a residual connection around it, and is followed by a layer-normalization step</a:t>
            </a:r>
            <a:endParaRPr lang="zh-CN" altLang="en-US" dirty="0"/>
          </a:p>
        </p:txBody>
      </p:sp>
      <p:pic>
        <p:nvPicPr>
          <p:cNvPr id="11268" name="Picture 4">
            <a:extLst>
              <a:ext uri="{FF2B5EF4-FFF2-40B4-BE49-F238E27FC236}">
                <a16:creationId xmlns:a16="http://schemas.microsoft.com/office/drawing/2014/main" id="{293FD604-9D66-036B-0AA6-F57842D83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982" y="576734"/>
            <a:ext cx="6098538" cy="5704531"/>
          </a:xfrm>
          <a:prstGeom prst="rect">
            <a:avLst/>
          </a:prstGeom>
          <a:noFill/>
          <a:extLst>
            <a:ext uri="{909E8E84-426E-40DD-AFC4-6F175D3DCCD1}">
              <a14:hiddenFill xmlns:a14="http://schemas.microsoft.com/office/drawing/2010/main">
                <a:solidFill>
                  <a:srgbClr val="FFFFFF"/>
                </a:solidFill>
              </a14:hiddenFill>
            </a:ext>
          </a:extLst>
        </p:spPr>
      </p:pic>
      <p:sp>
        <p:nvSpPr>
          <p:cNvPr id="8" name="页脚占位符 7">
            <a:extLst>
              <a:ext uri="{FF2B5EF4-FFF2-40B4-BE49-F238E27FC236}">
                <a16:creationId xmlns:a16="http://schemas.microsoft.com/office/drawing/2014/main" id="{8E415976-9694-D885-35A7-CA8D1D079390}"/>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721785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8BB20-6C29-4458-8848-230F1EC88498}"/>
              </a:ext>
            </a:extLst>
          </p:cNvPr>
          <p:cNvSpPr>
            <a:spLocks noGrp="1"/>
          </p:cNvSpPr>
          <p:nvPr>
            <p:ph type="title"/>
          </p:nvPr>
        </p:nvSpPr>
        <p:spPr>
          <a:xfrm>
            <a:off x="0" y="239486"/>
            <a:ext cx="12192000" cy="986970"/>
          </a:xfrm>
        </p:spPr>
        <p:txBody>
          <a:bodyPr/>
          <a:lstStyle/>
          <a:p>
            <a:r>
              <a:rPr lang="en-US" altLang="zh-CN" dirty="0"/>
              <a:t>Sequence Modeling and RNN</a:t>
            </a:r>
            <a:endParaRPr lang="zh-CN" altLang="en-US" dirty="0"/>
          </a:p>
        </p:txBody>
      </p:sp>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8" name="文本框 7">
            <a:extLst>
              <a:ext uri="{FF2B5EF4-FFF2-40B4-BE49-F238E27FC236}">
                <a16:creationId xmlns:a16="http://schemas.microsoft.com/office/drawing/2014/main" id="{F1F3059F-22E1-7852-0D37-BEC51236409D}"/>
              </a:ext>
            </a:extLst>
          </p:cNvPr>
          <p:cNvSpPr txBox="1"/>
          <p:nvPr/>
        </p:nvSpPr>
        <p:spPr>
          <a:xfrm>
            <a:off x="100073" y="1307370"/>
            <a:ext cx="6220274" cy="1015663"/>
          </a:xfrm>
          <a:prstGeom prst="rect">
            <a:avLst/>
          </a:prstGeom>
          <a:noFill/>
        </p:spPr>
        <p:txBody>
          <a:bodyPr wrap="square">
            <a:spAutoFit/>
          </a:bodyPr>
          <a:lstStyle/>
          <a:p>
            <a:pPr algn="l"/>
            <a:r>
              <a:rPr lang="en-US" altLang="zh-CN" sz="2400" b="1" i="0" u="none" strike="noStrike" dirty="0">
                <a:effectLst/>
                <a:latin typeface="Gilroy"/>
              </a:rPr>
              <a:t>- Sequence Modeling</a:t>
            </a:r>
            <a:endParaRPr lang="en-US" altLang="zh-CN" sz="2400" b="0" i="0" dirty="0">
              <a:effectLst/>
              <a:latin typeface="Gilroy"/>
            </a:endParaRPr>
          </a:p>
          <a:p>
            <a:br>
              <a:rPr lang="en-US" altLang="zh-CN" b="0" i="0" dirty="0">
                <a:solidFill>
                  <a:srgbClr val="000000"/>
                </a:solidFill>
                <a:effectLst/>
                <a:latin typeface="Gilroy"/>
              </a:rPr>
            </a:br>
            <a:endParaRPr lang="zh-CN" altLang="en-US" dirty="0"/>
          </a:p>
        </p:txBody>
      </p:sp>
      <p:sp>
        <p:nvSpPr>
          <p:cNvPr id="11" name="Content Placeholder 2">
            <a:extLst>
              <a:ext uri="{FF2B5EF4-FFF2-40B4-BE49-F238E27FC236}">
                <a16:creationId xmlns:a16="http://schemas.microsoft.com/office/drawing/2014/main" id="{775CCDEE-8036-4C20-A92C-95FB5D33C8B1}"/>
              </a:ext>
            </a:extLst>
          </p:cNvPr>
          <p:cNvSpPr txBox="1">
            <a:spLocks/>
          </p:cNvSpPr>
          <p:nvPr/>
        </p:nvSpPr>
        <p:spPr>
          <a:xfrm>
            <a:off x="529957" y="1712472"/>
            <a:ext cx="11425748" cy="3686182"/>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b="1" dirty="0"/>
              <a:t>Goal: </a:t>
            </a:r>
            <a:r>
              <a:rPr lang="en-US" dirty="0"/>
              <a:t>Develop an architecture capable of generating </a:t>
            </a:r>
            <a:r>
              <a:rPr lang="en-US" i="1" dirty="0"/>
              <a:t>contextually appropriate</a:t>
            </a:r>
            <a:r>
              <a:rPr lang="en-US" dirty="0"/>
              <a:t>, </a:t>
            </a:r>
            <a:r>
              <a:rPr lang="en-US" i="1" dirty="0"/>
              <a:t>arbitrary length</a:t>
            </a:r>
            <a:r>
              <a:rPr lang="en-US" dirty="0"/>
              <a:t>, output sequences</a:t>
            </a:r>
          </a:p>
          <a:p>
            <a:endParaRPr lang="en-US" dirty="0"/>
          </a:p>
          <a:p>
            <a:r>
              <a:rPr lang="en-US" b="1" dirty="0"/>
              <a:t>Applications</a:t>
            </a:r>
            <a:r>
              <a:rPr lang="en-US" dirty="0"/>
              <a:t>: </a:t>
            </a:r>
          </a:p>
          <a:p>
            <a:pPr lvl="1"/>
            <a:r>
              <a:rPr lang="en-US" sz="2000" dirty="0"/>
              <a:t>Machine translation, </a:t>
            </a:r>
          </a:p>
          <a:p>
            <a:pPr lvl="1"/>
            <a:endParaRPr lang="en-US" sz="2000" dirty="0"/>
          </a:p>
          <a:p>
            <a:pPr lvl="1"/>
            <a:endParaRPr lang="en-US" sz="2000" dirty="0"/>
          </a:p>
          <a:p>
            <a:pPr lvl="1"/>
            <a:r>
              <a:rPr lang="en-US" sz="2000" dirty="0"/>
              <a:t>Question answering</a:t>
            </a:r>
          </a:p>
          <a:p>
            <a:pPr lvl="1"/>
            <a:r>
              <a:rPr lang="en-US" altLang="zh-CN" sz="2000" dirty="0"/>
              <a:t>··· ···</a:t>
            </a:r>
            <a:endParaRPr lang="en-US" sz="2000" dirty="0"/>
          </a:p>
        </p:txBody>
      </p:sp>
      <p:sp>
        <p:nvSpPr>
          <p:cNvPr id="3" name="Rectangle 4">
            <a:extLst>
              <a:ext uri="{FF2B5EF4-FFF2-40B4-BE49-F238E27FC236}">
                <a16:creationId xmlns:a16="http://schemas.microsoft.com/office/drawing/2014/main" id="{82E43460-4A38-E361-43D0-5744999899E9}"/>
              </a:ext>
            </a:extLst>
          </p:cNvPr>
          <p:cNvSpPr/>
          <p:nvPr/>
        </p:nvSpPr>
        <p:spPr>
          <a:xfrm>
            <a:off x="4082921" y="2819064"/>
            <a:ext cx="2067691"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8872" indent="0">
              <a:buNone/>
            </a:pPr>
            <a:r>
              <a:rPr lang="en-US" sz="1200" b="1" dirty="0"/>
              <a:t>Welcome to the deep learning class</a:t>
            </a:r>
          </a:p>
        </p:txBody>
      </p:sp>
      <p:pic>
        <p:nvPicPr>
          <p:cNvPr id="4" name="Picture 5">
            <a:extLst>
              <a:ext uri="{FF2B5EF4-FFF2-40B4-BE49-F238E27FC236}">
                <a16:creationId xmlns:a16="http://schemas.microsoft.com/office/drawing/2014/main" id="{44FB11EA-E8C6-8F9E-8984-6D2F91F132CD}"/>
              </a:ext>
            </a:extLst>
          </p:cNvPr>
          <p:cNvPicPr>
            <a:picLocks noChangeAspect="1"/>
          </p:cNvPicPr>
          <p:nvPr/>
        </p:nvPicPr>
        <p:blipFill>
          <a:blip r:embed="rId3"/>
          <a:stretch>
            <a:fillRect/>
          </a:stretch>
        </p:blipFill>
        <p:spPr>
          <a:xfrm>
            <a:off x="7278586" y="2592422"/>
            <a:ext cx="1023945" cy="914951"/>
          </a:xfrm>
          <a:prstGeom prst="rect">
            <a:avLst/>
          </a:prstGeom>
        </p:spPr>
      </p:pic>
      <p:sp>
        <p:nvSpPr>
          <p:cNvPr id="5" name="Rectangle 6">
            <a:extLst>
              <a:ext uri="{FF2B5EF4-FFF2-40B4-BE49-F238E27FC236}">
                <a16:creationId xmlns:a16="http://schemas.microsoft.com/office/drawing/2014/main" id="{090E0551-BE94-56E2-CC35-3C9B0A60A929}"/>
              </a:ext>
            </a:extLst>
          </p:cNvPr>
          <p:cNvSpPr/>
          <p:nvPr/>
        </p:nvSpPr>
        <p:spPr>
          <a:xfrm>
            <a:off x="9728296" y="2592422"/>
            <a:ext cx="1453701"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8872" indent="0">
              <a:buNone/>
            </a:pPr>
            <a:r>
              <a:rPr lang="zh-CN" altLang="en-US" b="1" dirty="0"/>
              <a:t>欢迎来到深度学习课程</a:t>
            </a:r>
            <a:endParaRPr lang="en-US" b="1" dirty="0"/>
          </a:p>
        </p:txBody>
      </p:sp>
      <p:cxnSp>
        <p:nvCxnSpPr>
          <p:cNvPr id="7" name="Straight Arrow Connector 9">
            <a:extLst>
              <a:ext uri="{FF2B5EF4-FFF2-40B4-BE49-F238E27FC236}">
                <a16:creationId xmlns:a16="http://schemas.microsoft.com/office/drawing/2014/main" id="{69C6A47A-B2DD-FA4E-4FBA-D04A97312407}"/>
              </a:ext>
            </a:extLst>
          </p:cNvPr>
          <p:cNvCxnSpPr>
            <a:cxnSpLocks/>
          </p:cNvCxnSpPr>
          <p:nvPr/>
        </p:nvCxnSpPr>
        <p:spPr>
          <a:xfrm>
            <a:off x="8948537" y="3000684"/>
            <a:ext cx="5421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9">
            <a:extLst>
              <a:ext uri="{FF2B5EF4-FFF2-40B4-BE49-F238E27FC236}">
                <a16:creationId xmlns:a16="http://schemas.microsoft.com/office/drawing/2014/main" id="{7617594F-4AA7-1F3E-FE6C-5C16559D95BA}"/>
              </a:ext>
            </a:extLst>
          </p:cNvPr>
          <p:cNvCxnSpPr>
            <a:cxnSpLocks/>
          </p:cNvCxnSpPr>
          <p:nvPr/>
        </p:nvCxnSpPr>
        <p:spPr>
          <a:xfrm>
            <a:off x="6096000" y="3032060"/>
            <a:ext cx="5421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7" name="Picture 3">
            <a:extLst>
              <a:ext uri="{FF2B5EF4-FFF2-40B4-BE49-F238E27FC236}">
                <a16:creationId xmlns:a16="http://schemas.microsoft.com/office/drawing/2014/main" id="{683BF84B-3199-8FA8-1000-FD3252F53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842" y="3915608"/>
            <a:ext cx="1510781" cy="645633"/>
          </a:xfrm>
          <a:prstGeom prst="rect">
            <a:avLst/>
          </a:prstGeom>
        </p:spPr>
      </p:pic>
      <p:pic>
        <p:nvPicPr>
          <p:cNvPr id="1026" name="Picture 2" descr="Asking questions to images with deep learning">
            <a:extLst>
              <a:ext uri="{FF2B5EF4-FFF2-40B4-BE49-F238E27FC236}">
                <a16:creationId xmlns:a16="http://schemas.microsoft.com/office/drawing/2014/main" id="{F0140B05-87B5-07E2-D302-B5870B3C4F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2694" y="3711388"/>
            <a:ext cx="3830824" cy="2395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455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Transformer</a:t>
            </a:r>
            <a:endParaRPr lang="en-CA" dirty="0"/>
          </a:p>
        </p:txBody>
      </p:sp>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Attention is all you need</a:t>
            </a:r>
            <a:endParaRPr lang="zh-CN" altLang="en-US" dirty="0"/>
          </a:p>
        </p:txBody>
      </p:sp>
      <p:sp>
        <p:nvSpPr>
          <p:cNvPr id="17" name="Content Placeholder 2">
            <a:extLst>
              <a:ext uri="{FF2B5EF4-FFF2-40B4-BE49-F238E27FC236}">
                <a16:creationId xmlns:a16="http://schemas.microsoft.com/office/drawing/2014/main" id="{1028A921-8D0B-B9AC-A5AF-143C882FF590}"/>
              </a:ext>
            </a:extLst>
          </p:cNvPr>
          <p:cNvSpPr>
            <a:spLocks noGrp="1"/>
          </p:cNvSpPr>
          <p:nvPr>
            <p:ph idx="1"/>
          </p:nvPr>
        </p:nvSpPr>
        <p:spPr>
          <a:xfrm>
            <a:off x="289583" y="2056361"/>
            <a:ext cx="3351414" cy="5275849"/>
          </a:xfrm>
        </p:spPr>
        <p:txBody>
          <a:bodyPr>
            <a:normAutofit/>
          </a:bodyPr>
          <a:lstStyle/>
          <a:p>
            <a:pPr marL="0" indent="0">
              <a:buNone/>
            </a:pPr>
            <a:r>
              <a:rPr lang="en-US" sz="1800" b="1" dirty="0"/>
              <a:t>Key property of Transformer</a:t>
            </a:r>
            <a:r>
              <a:rPr lang="en-US" sz="1800" dirty="0"/>
              <a:t>: Word in each position flows through its own path in the encoder. </a:t>
            </a:r>
          </a:p>
          <a:p>
            <a:r>
              <a:rPr lang="en-US" sz="1800" dirty="0"/>
              <a:t>There are dependencies between tokens in the self-attention layer, and attention tries to find them. </a:t>
            </a:r>
          </a:p>
          <a:p>
            <a:r>
              <a:rPr lang="en-US" sz="1800" dirty="0"/>
              <a:t>Feed-forward layer does not have those dependencies, but they transport different messages along the channels. </a:t>
            </a:r>
          </a:p>
          <a:p>
            <a:r>
              <a:rPr lang="en-US" sz="1800" dirty="0"/>
              <a:t>Various paths can be executed </a:t>
            </a:r>
            <a:r>
              <a:rPr lang="en-US" sz="1800" b="1" dirty="0"/>
              <a:t>in parallel.</a:t>
            </a:r>
            <a:endParaRPr lang="en-CA" sz="1800" dirty="0"/>
          </a:p>
        </p:txBody>
      </p:sp>
      <p:pic>
        <p:nvPicPr>
          <p:cNvPr id="19" name="Picture 3">
            <a:extLst>
              <a:ext uri="{FF2B5EF4-FFF2-40B4-BE49-F238E27FC236}">
                <a16:creationId xmlns:a16="http://schemas.microsoft.com/office/drawing/2014/main" id="{80EB41F4-A0CA-9F12-A3DB-903B26234872}"/>
              </a:ext>
            </a:extLst>
          </p:cNvPr>
          <p:cNvPicPr>
            <a:picLocks noChangeAspect="1"/>
          </p:cNvPicPr>
          <p:nvPr/>
        </p:nvPicPr>
        <p:blipFill>
          <a:blip r:embed="rId3"/>
          <a:stretch>
            <a:fillRect/>
          </a:stretch>
        </p:blipFill>
        <p:spPr>
          <a:xfrm>
            <a:off x="4067717" y="919733"/>
            <a:ext cx="7588333" cy="4891788"/>
          </a:xfrm>
          <a:prstGeom prst="rect">
            <a:avLst/>
          </a:prstGeom>
        </p:spPr>
      </p:pic>
      <p:sp>
        <p:nvSpPr>
          <p:cNvPr id="20" name="TextBox 4">
            <a:extLst>
              <a:ext uri="{FF2B5EF4-FFF2-40B4-BE49-F238E27FC236}">
                <a16:creationId xmlns:a16="http://schemas.microsoft.com/office/drawing/2014/main" id="{98CFB5BA-CA16-4ADF-1651-DB3F14895D25}"/>
              </a:ext>
            </a:extLst>
          </p:cNvPr>
          <p:cNvSpPr txBox="1"/>
          <p:nvPr/>
        </p:nvSpPr>
        <p:spPr>
          <a:xfrm>
            <a:off x="6844843" y="6064964"/>
            <a:ext cx="2135200" cy="400110"/>
          </a:xfrm>
          <a:prstGeom prst="rect">
            <a:avLst/>
          </a:prstGeom>
          <a:noFill/>
        </p:spPr>
        <p:txBody>
          <a:bodyPr wrap="none" rtlCol="0">
            <a:spAutoFit/>
          </a:bodyPr>
          <a:lstStyle/>
          <a:p>
            <a:r>
              <a:rPr lang="en-CA" sz="2000" b="1" dirty="0"/>
              <a:t>Word embeddings</a:t>
            </a:r>
          </a:p>
        </p:txBody>
      </p:sp>
      <p:sp>
        <p:nvSpPr>
          <p:cNvPr id="23" name="页脚占位符 22">
            <a:extLst>
              <a:ext uri="{FF2B5EF4-FFF2-40B4-BE49-F238E27FC236}">
                <a16:creationId xmlns:a16="http://schemas.microsoft.com/office/drawing/2014/main" id="{34DD9AB3-2FBA-AAF4-2F87-27D1DDE3B69B}"/>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2668291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Transformer</a:t>
            </a:r>
            <a:endParaRPr lang="en-CA" dirty="0"/>
          </a:p>
        </p:txBody>
      </p:sp>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Decoder</a:t>
            </a:r>
            <a:endParaRPr lang="zh-CN" altLang="en-US" dirty="0"/>
          </a:p>
        </p:txBody>
      </p:sp>
      <p:sp>
        <p:nvSpPr>
          <p:cNvPr id="5" name="Content Placeholder 2">
            <a:extLst>
              <a:ext uri="{FF2B5EF4-FFF2-40B4-BE49-F238E27FC236}">
                <a16:creationId xmlns:a16="http://schemas.microsoft.com/office/drawing/2014/main" id="{74BB5303-56FE-7DBB-2B0F-E389F45C960C}"/>
              </a:ext>
            </a:extLst>
          </p:cNvPr>
          <p:cNvSpPr txBox="1">
            <a:spLocks/>
          </p:cNvSpPr>
          <p:nvPr/>
        </p:nvSpPr>
        <p:spPr>
          <a:xfrm>
            <a:off x="322581" y="1902142"/>
            <a:ext cx="80086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1800" dirty="0"/>
              <a:t>Relies on most of the concepts on the encoder side</a:t>
            </a:r>
          </a:p>
          <a:p>
            <a:pPr fontAlgn="base"/>
            <a:endParaRPr lang="en-US" sz="1800" dirty="0"/>
          </a:p>
          <a:p>
            <a:endParaRPr lang="en-CA" sz="1800" dirty="0"/>
          </a:p>
        </p:txBody>
      </p:sp>
      <p:pic>
        <p:nvPicPr>
          <p:cNvPr id="3074" name="Picture 2">
            <a:extLst>
              <a:ext uri="{FF2B5EF4-FFF2-40B4-BE49-F238E27FC236}">
                <a16:creationId xmlns:a16="http://schemas.microsoft.com/office/drawing/2014/main" id="{391F236F-5A34-360E-21EE-1F2D2F135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160" y="2405707"/>
            <a:ext cx="7401560" cy="4066040"/>
          </a:xfrm>
          <a:prstGeom prst="rect">
            <a:avLst/>
          </a:prstGeom>
          <a:noFill/>
          <a:extLst>
            <a:ext uri="{909E8E84-426E-40DD-AFC4-6F175D3DCCD1}">
              <a14:hiddenFill xmlns:a14="http://schemas.microsoft.com/office/drawing/2010/main">
                <a:solidFill>
                  <a:srgbClr val="FFFFFF"/>
                </a:solidFill>
              </a14:hiddenFill>
            </a:ext>
          </a:extLst>
        </p:spPr>
      </p:pic>
      <p:sp>
        <p:nvSpPr>
          <p:cNvPr id="9" name="页脚占位符 8">
            <a:extLst>
              <a:ext uri="{FF2B5EF4-FFF2-40B4-BE49-F238E27FC236}">
                <a16:creationId xmlns:a16="http://schemas.microsoft.com/office/drawing/2014/main" id="{2C8C1661-516A-6D42-2663-6D28ADEA6BC4}"/>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4070359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Transformer</a:t>
            </a:r>
            <a:endParaRPr lang="en-CA" dirty="0"/>
          </a:p>
        </p:txBody>
      </p:sp>
      <p:sp>
        <p:nvSpPr>
          <p:cNvPr id="18" name="文本框 17">
            <a:extLst>
              <a:ext uri="{FF2B5EF4-FFF2-40B4-BE49-F238E27FC236}">
                <a16:creationId xmlns:a16="http://schemas.microsoft.com/office/drawing/2014/main" id="{8F785D9F-1621-7166-1E78-0F6F60EC27D0}"/>
              </a:ext>
            </a:extLst>
          </p:cNvPr>
          <p:cNvSpPr txBox="1"/>
          <p:nvPr/>
        </p:nvSpPr>
        <p:spPr>
          <a:xfrm>
            <a:off x="95610" y="1307369"/>
            <a:ext cx="6220274" cy="461665"/>
          </a:xfrm>
          <a:prstGeom prst="rect">
            <a:avLst/>
          </a:prstGeom>
          <a:noFill/>
        </p:spPr>
        <p:txBody>
          <a:bodyPr wrap="square">
            <a:spAutoFit/>
          </a:bodyPr>
          <a:lstStyle/>
          <a:p>
            <a:pPr algn="l"/>
            <a:r>
              <a:rPr lang="en-US" altLang="zh-CN" sz="2400" b="1" i="0" u="none" strike="noStrike" dirty="0">
                <a:effectLst/>
                <a:latin typeface="Gilroy"/>
              </a:rPr>
              <a:t>- Decoder</a:t>
            </a:r>
            <a:endParaRPr lang="zh-CN" altLang="en-US" dirty="0"/>
          </a:p>
        </p:txBody>
      </p:sp>
      <p:sp>
        <p:nvSpPr>
          <p:cNvPr id="5" name="Content Placeholder 2">
            <a:extLst>
              <a:ext uri="{FF2B5EF4-FFF2-40B4-BE49-F238E27FC236}">
                <a16:creationId xmlns:a16="http://schemas.microsoft.com/office/drawing/2014/main" id="{74BB5303-56FE-7DBB-2B0F-E389F45C960C}"/>
              </a:ext>
            </a:extLst>
          </p:cNvPr>
          <p:cNvSpPr txBox="1">
            <a:spLocks/>
          </p:cNvSpPr>
          <p:nvPr/>
        </p:nvSpPr>
        <p:spPr>
          <a:xfrm>
            <a:off x="322581" y="1902142"/>
            <a:ext cx="80086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1800" dirty="0"/>
              <a:t>The Final Linear and </a:t>
            </a:r>
            <a:r>
              <a:rPr lang="en-US" sz="1800" dirty="0" err="1"/>
              <a:t>Softmax</a:t>
            </a:r>
            <a:r>
              <a:rPr lang="en-US" sz="1800" dirty="0"/>
              <a:t> Layer</a:t>
            </a:r>
          </a:p>
          <a:p>
            <a:endParaRPr lang="en-CA" sz="1800" dirty="0"/>
          </a:p>
        </p:txBody>
      </p:sp>
      <p:pic>
        <p:nvPicPr>
          <p:cNvPr id="12290" name="Picture 2">
            <a:extLst>
              <a:ext uri="{FF2B5EF4-FFF2-40B4-BE49-F238E27FC236}">
                <a16:creationId xmlns:a16="http://schemas.microsoft.com/office/drawing/2014/main" id="{5C4F1B3D-87AA-F0C8-A7EC-8C00539F0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9" y="2437360"/>
            <a:ext cx="5845491" cy="377367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28AEC97C-82CD-23BB-54F8-5B481F392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495" y="275360"/>
            <a:ext cx="3842795" cy="298734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FF8E6167-7234-94F2-7259-7E26253EC1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1493" y="3493215"/>
            <a:ext cx="3941947" cy="3056271"/>
          </a:xfrm>
          <a:prstGeom prst="rect">
            <a:avLst/>
          </a:prstGeom>
          <a:noFill/>
          <a:extLst>
            <a:ext uri="{909E8E84-426E-40DD-AFC4-6F175D3DCCD1}">
              <a14:hiddenFill xmlns:a14="http://schemas.microsoft.com/office/drawing/2010/main">
                <a:solidFill>
                  <a:srgbClr val="FFFFFF"/>
                </a:solidFill>
              </a14:hiddenFill>
            </a:ext>
          </a:extLst>
        </p:spPr>
      </p:pic>
      <p:sp>
        <p:nvSpPr>
          <p:cNvPr id="6" name="页脚占位符 5">
            <a:extLst>
              <a:ext uri="{FF2B5EF4-FFF2-40B4-BE49-F238E27FC236}">
                <a16:creationId xmlns:a16="http://schemas.microsoft.com/office/drawing/2014/main" id="{1ABFA52E-2AAD-91A6-B773-ADB433FECA5E}"/>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1173446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Vision Transformer</a:t>
            </a:r>
            <a:endParaRPr lang="en-CA" dirty="0"/>
          </a:p>
        </p:txBody>
      </p:sp>
      <p:sp>
        <p:nvSpPr>
          <p:cNvPr id="4" name="Google Shape;224;p31">
            <a:extLst>
              <a:ext uri="{FF2B5EF4-FFF2-40B4-BE49-F238E27FC236}">
                <a16:creationId xmlns:a16="http://schemas.microsoft.com/office/drawing/2014/main" id="{008225CB-EB19-59BD-426B-02180740A783}"/>
              </a:ext>
            </a:extLst>
          </p:cNvPr>
          <p:cNvSpPr/>
          <p:nvPr/>
        </p:nvSpPr>
        <p:spPr>
          <a:xfrm>
            <a:off x="4562034" y="1774862"/>
            <a:ext cx="1387841" cy="38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225;p31">
            <a:extLst>
              <a:ext uri="{FF2B5EF4-FFF2-40B4-BE49-F238E27FC236}">
                <a16:creationId xmlns:a16="http://schemas.microsoft.com/office/drawing/2014/main" id="{1A87C1F2-8B7E-CDB3-7BD6-C955B49C06FF}"/>
              </a:ext>
            </a:extLst>
          </p:cNvPr>
          <p:cNvSpPr txBox="1"/>
          <p:nvPr/>
        </p:nvSpPr>
        <p:spPr>
          <a:xfrm>
            <a:off x="778785" y="1737812"/>
            <a:ext cx="1515000" cy="880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Arial"/>
                <a:ea typeface="Arial"/>
                <a:cs typeface="Arial"/>
                <a:sym typeface="Arial"/>
              </a:rPr>
              <a:t>Large Dataset of Images</a:t>
            </a:r>
            <a:endParaRPr sz="1600" b="0" i="0" u="none" strike="noStrike" cap="none">
              <a:solidFill>
                <a:srgbClr val="000000"/>
              </a:solidFill>
              <a:latin typeface="Arial"/>
              <a:ea typeface="Arial"/>
              <a:cs typeface="Arial"/>
              <a:sym typeface="Arial"/>
            </a:endParaRPr>
          </a:p>
        </p:txBody>
      </p:sp>
      <p:sp>
        <p:nvSpPr>
          <p:cNvPr id="7" name="Google Shape;226;p31">
            <a:extLst>
              <a:ext uri="{FF2B5EF4-FFF2-40B4-BE49-F238E27FC236}">
                <a16:creationId xmlns:a16="http://schemas.microsoft.com/office/drawing/2014/main" id="{C4349382-09BD-E01E-1012-E6B20CD856BC}"/>
              </a:ext>
            </a:extLst>
          </p:cNvPr>
          <p:cNvSpPr/>
          <p:nvPr/>
        </p:nvSpPr>
        <p:spPr>
          <a:xfrm>
            <a:off x="2293785" y="1774862"/>
            <a:ext cx="473100" cy="38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227;p31">
            <a:extLst>
              <a:ext uri="{FF2B5EF4-FFF2-40B4-BE49-F238E27FC236}">
                <a16:creationId xmlns:a16="http://schemas.microsoft.com/office/drawing/2014/main" id="{A17D40B2-2E01-1F6A-BAE0-A5715D6729C4}"/>
              </a:ext>
            </a:extLst>
          </p:cNvPr>
          <p:cNvSpPr txBox="1"/>
          <p:nvPr/>
        </p:nvSpPr>
        <p:spPr>
          <a:xfrm>
            <a:off x="2831267" y="1689065"/>
            <a:ext cx="1515000" cy="880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Arial"/>
                <a:ea typeface="Arial"/>
                <a:cs typeface="Arial"/>
                <a:sym typeface="Arial"/>
              </a:rPr>
              <a:t>1 Image</a:t>
            </a:r>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Arial"/>
                <a:ea typeface="Arial"/>
                <a:cs typeface="Arial"/>
                <a:sym typeface="Arial"/>
              </a:rPr>
              <a:t>(H x W x C)</a:t>
            </a:r>
            <a:endParaRPr sz="1600" b="0" i="0" u="none" strike="noStrike" cap="none">
              <a:solidFill>
                <a:srgbClr val="000000"/>
              </a:solidFill>
              <a:latin typeface="Arial"/>
              <a:ea typeface="Arial"/>
              <a:cs typeface="Arial"/>
              <a:sym typeface="Arial"/>
            </a:endParaRPr>
          </a:p>
        </p:txBody>
      </p:sp>
      <p:sp>
        <p:nvSpPr>
          <p:cNvPr id="9" name="Google Shape;228;p31">
            <a:extLst>
              <a:ext uri="{FF2B5EF4-FFF2-40B4-BE49-F238E27FC236}">
                <a16:creationId xmlns:a16="http://schemas.microsoft.com/office/drawing/2014/main" id="{743DCE4A-4FE1-EF76-C935-5FACF4A8A011}"/>
              </a:ext>
            </a:extLst>
          </p:cNvPr>
          <p:cNvSpPr txBox="1"/>
          <p:nvPr/>
        </p:nvSpPr>
        <p:spPr>
          <a:xfrm>
            <a:off x="4387472" y="1424460"/>
            <a:ext cx="1515000" cy="1611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dirty="0">
                <a:solidFill>
                  <a:srgbClr val="000000"/>
                </a:solidFill>
                <a:latin typeface="Arial"/>
                <a:ea typeface="Arial"/>
                <a:cs typeface="Arial"/>
                <a:sym typeface="Arial"/>
              </a:rPr>
              <a:t>Divide Image </a:t>
            </a:r>
            <a:endParaRPr dirty="0"/>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dirty="0">
                <a:solidFill>
                  <a:srgbClr val="000000"/>
                </a:solidFill>
                <a:latin typeface="Arial"/>
                <a:ea typeface="Arial"/>
                <a:cs typeface="Arial"/>
                <a:sym typeface="Arial"/>
              </a:rPr>
              <a:t>according to </a:t>
            </a:r>
            <a:r>
              <a:rPr lang="en-IN" sz="1600" b="1" i="0" u="none" strike="noStrike" cap="none" dirty="0">
                <a:solidFill>
                  <a:srgbClr val="000000"/>
                </a:solidFill>
                <a:latin typeface="Arial"/>
                <a:ea typeface="Arial"/>
                <a:cs typeface="Arial"/>
                <a:sym typeface="Arial"/>
              </a:rPr>
              <a:t>patch size </a:t>
            </a:r>
            <a:endParaRPr b="1" dirty="0"/>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dirty="0">
                <a:solidFill>
                  <a:srgbClr val="000000"/>
                </a:solidFill>
                <a:latin typeface="Arial"/>
                <a:ea typeface="Arial"/>
                <a:cs typeface="Arial"/>
                <a:sym typeface="Arial"/>
              </a:rPr>
              <a:t>(P x P)</a:t>
            </a:r>
            <a:endParaRPr sz="1600" b="0" i="0" u="none" strike="noStrike" cap="none" dirty="0">
              <a:solidFill>
                <a:srgbClr val="000000"/>
              </a:solidFill>
              <a:latin typeface="Arial"/>
              <a:ea typeface="Arial"/>
              <a:cs typeface="Arial"/>
              <a:sym typeface="Arial"/>
            </a:endParaRPr>
          </a:p>
        </p:txBody>
      </p:sp>
      <p:sp>
        <p:nvSpPr>
          <p:cNvPr id="10" name="Google Shape;229;p31">
            <a:extLst>
              <a:ext uri="{FF2B5EF4-FFF2-40B4-BE49-F238E27FC236}">
                <a16:creationId xmlns:a16="http://schemas.microsoft.com/office/drawing/2014/main" id="{897CD756-F22B-11D7-E722-8ABA4B74788C}"/>
              </a:ext>
            </a:extLst>
          </p:cNvPr>
          <p:cNvSpPr/>
          <p:nvPr/>
        </p:nvSpPr>
        <p:spPr>
          <a:xfrm>
            <a:off x="6077034" y="1424460"/>
            <a:ext cx="375806" cy="3867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230;p31">
            <a:extLst>
              <a:ext uri="{FF2B5EF4-FFF2-40B4-BE49-F238E27FC236}">
                <a16:creationId xmlns:a16="http://schemas.microsoft.com/office/drawing/2014/main" id="{0C9EC6CA-C777-5103-C57C-783C34865C4F}"/>
              </a:ext>
            </a:extLst>
          </p:cNvPr>
          <p:cNvSpPr/>
          <p:nvPr/>
        </p:nvSpPr>
        <p:spPr>
          <a:xfrm>
            <a:off x="6627402" y="1948668"/>
            <a:ext cx="375806" cy="3867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231;p31">
            <a:extLst>
              <a:ext uri="{FF2B5EF4-FFF2-40B4-BE49-F238E27FC236}">
                <a16:creationId xmlns:a16="http://schemas.microsoft.com/office/drawing/2014/main" id="{071A1C95-151C-6F59-1100-3D09DD799EFF}"/>
              </a:ext>
            </a:extLst>
          </p:cNvPr>
          <p:cNvSpPr/>
          <p:nvPr/>
        </p:nvSpPr>
        <p:spPr>
          <a:xfrm>
            <a:off x="6077034" y="1963042"/>
            <a:ext cx="375806" cy="3867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232;p31">
            <a:extLst>
              <a:ext uri="{FF2B5EF4-FFF2-40B4-BE49-F238E27FC236}">
                <a16:creationId xmlns:a16="http://schemas.microsoft.com/office/drawing/2014/main" id="{2B86D702-4FC8-0746-F9A2-250F3C460523}"/>
              </a:ext>
            </a:extLst>
          </p:cNvPr>
          <p:cNvSpPr/>
          <p:nvPr/>
        </p:nvSpPr>
        <p:spPr>
          <a:xfrm>
            <a:off x="6627402" y="1424460"/>
            <a:ext cx="375806" cy="399363"/>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233;p31">
            <a:extLst>
              <a:ext uri="{FF2B5EF4-FFF2-40B4-BE49-F238E27FC236}">
                <a16:creationId xmlns:a16="http://schemas.microsoft.com/office/drawing/2014/main" id="{F6F1F96D-E3BE-9C8A-916C-A68B32858AFB}"/>
              </a:ext>
            </a:extLst>
          </p:cNvPr>
          <p:cNvSpPr txBox="1"/>
          <p:nvPr/>
        </p:nvSpPr>
        <p:spPr>
          <a:xfrm>
            <a:off x="7266679" y="1423136"/>
            <a:ext cx="1515000" cy="1611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dirty="0">
                <a:solidFill>
                  <a:srgbClr val="000000"/>
                </a:solidFill>
                <a:latin typeface="Arial"/>
                <a:ea typeface="Arial"/>
                <a:cs typeface="Arial"/>
                <a:sym typeface="Arial"/>
              </a:rPr>
              <a:t>Flatten into a </a:t>
            </a:r>
            <a:endParaRPr dirty="0"/>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1" i="0" u="none" strike="noStrike" cap="none" dirty="0">
                <a:solidFill>
                  <a:srgbClr val="000000"/>
                </a:solidFill>
                <a:latin typeface="Arial"/>
                <a:ea typeface="Arial"/>
                <a:cs typeface="Arial"/>
                <a:sym typeface="Arial"/>
              </a:rPr>
              <a:t>2-D sequence</a:t>
            </a:r>
            <a:endParaRPr b="1" dirty="0"/>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dirty="0">
                <a:solidFill>
                  <a:srgbClr val="000000"/>
                </a:solidFill>
                <a:latin typeface="Arial"/>
                <a:ea typeface="Arial"/>
                <a:cs typeface="Arial"/>
                <a:sym typeface="Arial"/>
              </a:rPr>
              <a:t>(N x P</a:t>
            </a:r>
            <a:r>
              <a:rPr lang="en-IN" sz="1600" b="0" i="0" u="none" strike="noStrike" cap="none" baseline="30000" dirty="0">
                <a:solidFill>
                  <a:srgbClr val="000000"/>
                </a:solidFill>
                <a:latin typeface="Arial"/>
                <a:ea typeface="Arial"/>
                <a:cs typeface="Arial"/>
                <a:sym typeface="Arial"/>
              </a:rPr>
              <a:t>2</a:t>
            </a:r>
            <a:r>
              <a:rPr lang="en-IN" sz="1600" b="0" i="0" u="none" strike="noStrike" cap="none" dirty="0">
                <a:solidFill>
                  <a:srgbClr val="000000"/>
                </a:solidFill>
                <a:latin typeface="Arial"/>
                <a:ea typeface="Arial"/>
                <a:cs typeface="Arial"/>
                <a:sym typeface="Arial"/>
              </a:rPr>
              <a:t>.C) </a:t>
            </a:r>
            <a:endParaRPr dirty="0"/>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sp>
        <p:nvSpPr>
          <p:cNvPr id="15" name="Google Shape;234;p31">
            <a:extLst>
              <a:ext uri="{FF2B5EF4-FFF2-40B4-BE49-F238E27FC236}">
                <a16:creationId xmlns:a16="http://schemas.microsoft.com/office/drawing/2014/main" id="{A50D4A5A-99EC-7919-EDE4-AB5398CCF5DD}"/>
              </a:ext>
            </a:extLst>
          </p:cNvPr>
          <p:cNvSpPr/>
          <p:nvPr/>
        </p:nvSpPr>
        <p:spPr>
          <a:xfrm>
            <a:off x="7441315" y="1776652"/>
            <a:ext cx="1086679" cy="38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235;p31">
            <a:extLst>
              <a:ext uri="{FF2B5EF4-FFF2-40B4-BE49-F238E27FC236}">
                <a16:creationId xmlns:a16="http://schemas.microsoft.com/office/drawing/2014/main" id="{ABCC40B8-1063-27DF-6E84-079B49BAC46B}"/>
              </a:ext>
            </a:extLst>
          </p:cNvPr>
          <p:cNvSpPr/>
          <p:nvPr/>
        </p:nvSpPr>
        <p:spPr>
          <a:xfrm>
            <a:off x="8866097" y="1774862"/>
            <a:ext cx="375806" cy="3867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236;p31">
            <a:extLst>
              <a:ext uri="{FF2B5EF4-FFF2-40B4-BE49-F238E27FC236}">
                <a16:creationId xmlns:a16="http://schemas.microsoft.com/office/drawing/2014/main" id="{5DA3891E-E504-0234-92EB-434DB977E7C6}"/>
              </a:ext>
            </a:extLst>
          </p:cNvPr>
          <p:cNvSpPr/>
          <p:nvPr/>
        </p:nvSpPr>
        <p:spPr>
          <a:xfrm>
            <a:off x="9407615" y="1769692"/>
            <a:ext cx="375806" cy="3867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237;p31">
            <a:extLst>
              <a:ext uri="{FF2B5EF4-FFF2-40B4-BE49-F238E27FC236}">
                <a16:creationId xmlns:a16="http://schemas.microsoft.com/office/drawing/2014/main" id="{4009BD49-A4C5-A68D-38D0-962F2089F25C}"/>
              </a:ext>
            </a:extLst>
          </p:cNvPr>
          <p:cNvSpPr/>
          <p:nvPr/>
        </p:nvSpPr>
        <p:spPr>
          <a:xfrm>
            <a:off x="9910580" y="1776652"/>
            <a:ext cx="375806" cy="3867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38;p31">
            <a:extLst>
              <a:ext uri="{FF2B5EF4-FFF2-40B4-BE49-F238E27FC236}">
                <a16:creationId xmlns:a16="http://schemas.microsoft.com/office/drawing/2014/main" id="{3AA7DCA3-9404-84BD-89AA-0B4B1811F1F1}"/>
              </a:ext>
            </a:extLst>
          </p:cNvPr>
          <p:cNvSpPr/>
          <p:nvPr/>
        </p:nvSpPr>
        <p:spPr>
          <a:xfrm>
            <a:off x="10452098" y="1775335"/>
            <a:ext cx="375806" cy="3867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39;p31">
            <a:extLst>
              <a:ext uri="{FF2B5EF4-FFF2-40B4-BE49-F238E27FC236}">
                <a16:creationId xmlns:a16="http://schemas.microsoft.com/office/drawing/2014/main" id="{EC3368E2-4246-7AB0-5B64-F76E3D3ADE12}"/>
              </a:ext>
            </a:extLst>
          </p:cNvPr>
          <p:cNvSpPr/>
          <p:nvPr/>
        </p:nvSpPr>
        <p:spPr>
          <a:xfrm rot="5397821">
            <a:off x="9396556" y="2697239"/>
            <a:ext cx="1017496" cy="386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40;p31">
            <a:extLst>
              <a:ext uri="{FF2B5EF4-FFF2-40B4-BE49-F238E27FC236}">
                <a16:creationId xmlns:a16="http://schemas.microsoft.com/office/drawing/2014/main" id="{BBA4E3DE-5A40-4CA0-2EF1-A1748D1DBE31}"/>
              </a:ext>
            </a:extLst>
          </p:cNvPr>
          <p:cNvSpPr txBox="1"/>
          <p:nvPr/>
        </p:nvSpPr>
        <p:spPr>
          <a:xfrm>
            <a:off x="10044066" y="2304056"/>
            <a:ext cx="1515000" cy="10952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dirty="0">
                <a:solidFill>
                  <a:srgbClr val="000000"/>
                </a:solidFill>
                <a:latin typeface="Arial"/>
                <a:ea typeface="Arial"/>
                <a:cs typeface="Arial"/>
                <a:sym typeface="Arial"/>
              </a:rPr>
              <a:t>Append a learnable class token</a:t>
            </a:r>
            <a:endParaRPr dirty="0"/>
          </a:p>
          <a:p>
            <a:pPr marL="0" marR="0" lvl="0" indent="0" algn="ctr" rtl="0">
              <a:lnSpc>
                <a:spcPct val="100000"/>
              </a:lnSpc>
              <a:spcBef>
                <a:spcPts val="0"/>
              </a:spcBef>
              <a:spcAft>
                <a:spcPts val="0"/>
              </a:spcAft>
              <a:buNone/>
            </a:pPr>
            <a:r>
              <a:rPr lang="en-IN" sz="1600" b="0" i="0" u="none" strike="noStrike" cap="none" dirty="0">
                <a:solidFill>
                  <a:srgbClr val="000000"/>
                </a:solidFill>
                <a:latin typeface="Arial"/>
                <a:ea typeface="Arial"/>
                <a:cs typeface="Arial"/>
                <a:sym typeface="Arial"/>
              </a:rPr>
              <a:t>(N+1) x P</a:t>
            </a:r>
            <a:r>
              <a:rPr lang="en-IN" sz="1600" b="0" i="0" u="none" strike="noStrike" cap="none" baseline="30000" dirty="0">
                <a:solidFill>
                  <a:srgbClr val="000000"/>
                </a:solidFill>
                <a:latin typeface="Arial"/>
                <a:ea typeface="Arial"/>
                <a:cs typeface="Arial"/>
                <a:sym typeface="Arial"/>
              </a:rPr>
              <a:t>2</a:t>
            </a:r>
            <a:r>
              <a:rPr lang="en-IN" sz="1600" b="0" i="0" u="none" strike="noStrike" cap="none" dirty="0">
                <a:solidFill>
                  <a:srgbClr val="000000"/>
                </a:solidFill>
                <a:latin typeface="Arial"/>
                <a:ea typeface="Arial"/>
                <a:cs typeface="Arial"/>
                <a:sym typeface="Arial"/>
              </a:rPr>
              <a:t>.C</a:t>
            </a:r>
            <a:endParaRPr sz="1600" b="0" i="0" u="none" strike="noStrike" cap="none" dirty="0">
              <a:solidFill>
                <a:srgbClr val="000000"/>
              </a:solidFill>
              <a:latin typeface="Arial"/>
              <a:ea typeface="Arial"/>
              <a:cs typeface="Arial"/>
              <a:sym typeface="Arial"/>
            </a:endParaRPr>
          </a:p>
        </p:txBody>
      </p:sp>
      <p:sp>
        <p:nvSpPr>
          <p:cNvPr id="23" name="Google Shape;241;p31">
            <a:extLst>
              <a:ext uri="{FF2B5EF4-FFF2-40B4-BE49-F238E27FC236}">
                <a16:creationId xmlns:a16="http://schemas.microsoft.com/office/drawing/2014/main" id="{B7A3871F-B685-A1EC-0CF4-91DDE94A374F}"/>
              </a:ext>
            </a:extLst>
          </p:cNvPr>
          <p:cNvSpPr/>
          <p:nvPr/>
        </p:nvSpPr>
        <p:spPr>
          <a:xfrm>
            <a:off x="9761230" y="3490079"/>
            <a:ext cx="375806" cy="3867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2;p31">
            <a:extLst>
              <a:ext uri="{FF2B5EF4-FFF2-40B4-BE49-F238E27FC236}">
                <a16:creationId xmlns:a16="http://schemas.microsoft.com/office/drawing/2014/main" id="{B65FE8C6-2EE1-2FDC-F601-EA8E97842862}"/>
              </a:ext>
            </a:extLst>
          </p:cNvPr>
          <p:cNvSpPr/>
          <p:nvPr/>
        </p:nvSpPr>
        <p:spPr>
          <a:xfrm>
            <a:off x="10264195" y="3497039"/>
            <a:ext cx="375806" cy="3867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43;p31">
            <a:extLst>
              <a:ext uri="{FF2B5EF4-FFF2-40B4-BE49-F238E27FC236}">
                <a16:creationId xmlns:a16="http://schemas.microsoft.com/office/drawing/2014/main" id="{61F02D51-2EA3-C8E8-E126-2A9EA82B8136}"/>
              </a:ext>
            </a:extLst>
          </p:cNvPr>
          <p:cNvSpPr/>
          <p:nvPr/>
        </p:nvSpPr>
        <p:spPr>
          <a:xfrm>
            <a:off x="10805713" y="3495722"/>
            <a:ext cx="375806" cy="3867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44;p31">
            <a:extLst>
              <a:ext uri="{FF2B5EF4-FFF2-40B4-BE49-F238E27FC236}">
                <a16:creationId xmlns:a16="http://schemas.microsoft.com/office/drawing/2014/main" id="{7E6019F3-DE7C-F95E-4EE0-1C13AAAA02BE}"/>
              </a:ext>
            </a:extLst>
          </p:cNvPr>
          <p:cNvSpPr/>
          <p:nvPr/>
        </p:nvSpPr>
        <p:spPr>
          <a:xfrm>
            <a:off x="9219712" y="3490079"/>
            <a:ext cx="375806" cy="3867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45;p31">
            <a:extLst>
              <a:ext uri="{FF2B5EF4-FFF2-40B4-BE49-F238E27FC236}">
                <a16:creationId xmlns:a16="http://schemas.microsoft.com/office/drawing/2014/main" id="{AAECEC3F-9262-99F0-8521-D8C340F825F6}"/>
              </a:ext>
            </a:extLst>
          </p:cNvPr>
          <p:cNvSpPr/>
          <p:nvPr/>
        </p:nvSpPr>
        <p:spPr>
          <a:xfrm>
            <a:off x="8716747" y="3482961"/>
            <a:ext cx="375806" cy="379740"/>
          </a:xfrm>
          <a:prstGeom prst="triangle">
            <a:avLst>
              <a:gd name="adj" fmla="val 50000"/>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46;p31">
            <a:extLst>
              <a:ext uri="{FF2B5EF4-FFF2-40B4-BE49-F238E27FC236}">
                <a16:creationId xmlns:a16="http://schemas.microsoft.com/office/drawing/2014/main" id="{FF4392C7-03D9-40EA-DB4C-6D5F9004591E}"/>
              </a:ext>
            </a:extLst>
          </p:cNvPr>
          <p:cNvSpPr txBox="1"/>
          <p:nvPr/>
        </p:nvSpPr>
        <p:spPr>
          <a:xfrm>
            <a:off x="9949132" y="3883739"/>
            <a:ext cx="1704387" cy="10952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dirty="0">
                <a:solidFill>
                  <a:srgbClr val="000000"/>
                </a:solidFill>
                <a:latin typeface="Arial"/>
                <a:ea typeface="Arial"/>
                <a:cs typeface="Arial"/>
                <a:sym typeface="Arial"/>
              </a:rPr>
              <a:t>Add </a:t>
            </a:r>
            <a:r>
              <a:rPr lang="en-IN" sz="1600" b="1" i="0" u="none" strike="noStrike" cap="none" dirty="0">
                <a:solidFill>
                  <a:srgbClr val="000000"/>
                </a:solidFill>
                <a:latin typeface="Arial"/>
                <a:ea typeface="Arial"/>
                <a:cs typeface="Arial"/>
                <a:sym typeface="Arial"/>
              </a:rPr>
              <a:t>Positional Embeddings</a:t>
            </a:r>
            <a:endParaRPr b="1" dirty="0"/>
          </a:p>
          <a:p>
            <a:pPr marL="0" marR="0" lvl="0" indent="0" algn="ctr" rtl="0">
              <a:lnSpc>
                <a:spcPct val="100000"/>
              </a:lnSpc>
              <a:spcBef>
                <a:spcPts val="0"/>
              </a:spcBef>
              <a:spcAft>
                <a:spcPts val="0"/>
              </a:spcAft>
              <a:buNone/>
            </a:pPr>
            <a:r>
              <a:rPr lang="en-IN" sz="1600" b="0" i="0" u="none" strike="noStrike" cap="none" dirty="0">
                <a:solidFill>
                  <a:srgbClr val="000000"/>
                </a:solidFill>
                <a:latin typeface="Arial"/>
                <a:ea typeface="Arial"/>
                <a:cs typeface="Arial"/>
                <a:sym typeface="Arial"/>
              </a:rPr>
              <a:t>(N+1) x P</a:t>
            </a:r>
            <a:r>
              <a:rPr lang="en-IN" sz="1600" b="0" i="0" u="none" strike="noStrike" cap="none" baseline="30000" dirty="0">
                <a:solidFill>
                  <a:srgbClr val="000000"/>
                </a:solidFill>
                <a:latin typeface="Arial"/>
                <a:ea typeface="Arial"/>
                <a:cs typeface="Arial"/>
                <a:sym typeface="Arial"/>
              </a:rPr>
              <a:t>2</a:t>
            </a:r>
            <a:r>
              <a:rPr lang="en-IN" sz="1600" b="0" i="0" u="none" strike="noStrike" cap="none" dirty="0">
                <a:solidFill>
                  <a:srgbClr val="000000"/>
                </a:solidFill>
                <a:latin typeface="Arial"/>
                <a:ea typeface="Arial"/>
                <a:cs typeface="Arial"/>
                <a:sym typeface="Arial"/>
              </a:rPr>
              <a:t>.C</a:t>
            </a:r>
            <a:endParaRPr sz="1600" b="0" i="0" u="none" strike="noStrike" cap="none" dirty="0">
              <a:solidFill>
                <a:srgbClr val="000000"/>
              </a:solidFill>
              <a:latin typeface="Arial"/>
              <a:ea typeface="Arial"/>
              <a:cs typeface="Arial"/>
              <a:sym typeface="Arial"/>
            </a:endParaRPr>
          </a:p>
        </p:txBody>
      </p:sp>
      <p:sp>
        <p:nvSpPr>
          <p:cNvPr id="29" name="Google Shape;247;p31">
            <a:extLst>
              <a:ext uri="{FF2B5EF4-FFF2-40B4-BE49-F238E27FC236}">
                <a16:creationId xmlns:a16="http://schemas.microsoft.com/office/drawing/2014/main" id="{DD5F8F16-2CF5-8EFD-0AD9-C38C281CD1D8}"/>
              </a:ext>
            </a:extLst>
          </p:cNvPr>
          <p:cNvSpPr/>
          <p:nvPr/>
        </p:nvSpPr>
        <p:spPr>
          <a:xfrm rot="5397821">
            <a:off x="9432035" y="4266096"/>
            <a:ext cx="945806" cy="386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248;p31">
            <a:extLst>
              <a:ext uri="{FF2B5EF4-FFF2-40B4-BE49-F238E27FC236}">
                <a16:creationId xmlns:a16="http://schemas.microsoft.com/office/drawing/2014/main" id="{DDE9DC8B-588E-BFFC-CBCD-9FA22B347136}"/>
              </a:ext>
            </a:extLst>
          </p:cNvPr>
          <p:cNvSpPr/>
          <p:nvPr/>
        </p:nvSpPr>
        <p:spPr>
          <a:xfrm>
            <a:off x="9754666" y="4978993"/>
            <a:ext cx="375806" cy="386700"/>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249;p31">
            <a:extLst>
              <a:ext uri="{FF2B5EF4-FFF2-40B4-BE49-F238E27FC236}">
                <a16:creationId xmlns:a16="http://schemas.microsoft.com/office/drawing/2014/main" id="{0674B9F9-A449-0807-464E-EF3A8D05B4DE}"/>
              </a:ext>
            </a:extLst>
          </p:cNvPr>
          <p:cNvSpPr/>
          <p:nvPr/>
        </p:nvSpPr>
        <p:spPr>
          <a:xfrm>
            <a:off x="10257631" y="4985953"/>
            <a:ext cx="375806" cy="386700"/>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250;p31">
            <a:extLst>
              <a:ext uri="{FF2B5EF4-FFF2-40B4-BE49-F238E27FC236}">
                <a16:creationId xmlns:a16="http://schemas.microsoft.com/office/drawing/2014/main" id="{97BD25DF-BACE-EBFC-980C-777978517124}"/>
              </a:ext>
            </a:extLst>
          </p:cNvPr>
          <p:cNvSpPr/>
          <p:nvPr/>
        </p:nvSpPr>
        <p:spPr>
          <a:xfrm>
            <a:off x="10799149" y="4984636"/>
            <a:ext cx="375806" cy="386700"/>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251;p31">
            <a:extLst>
              <a:ext uri="{FF2B5EF4-FFF2-40B4-BE49-F238E27FC236}">
                <a16:creationId xmlns:a16="http://schemas.microsoft.com/office/drawing/2014/main" id="{CB3A58ED-728D-417A-3542-6A4618D6E793}"/>
              </a:ext>
            </a:extLst>
          </p:cNvPr>
          <p:cNvSpPr/>
          <p:nvPr/>
        </p:nvSpPr>
        <p:spPr>
          <a:xfrm>
            <a:off x="9213148" y="4978993"/>
            <a:ext cx="375806" cy="386700"/>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252;p31">
            <a:extLst>
              <a:ext uri="{FF2B5EF4-FFF2-40B4-BE49-F238E27FC236}">
                <a16:creationId xmlns:a16="http://schemas.microsoft.com/office/drawing/2014/main" id="{74579CAE-CE78-5203-25DB-B84A23B5AD66}"/>
              </a:ext>
            </a:extLst>
          </p:cNvPr>
          <p:cNvSpPr/>
          <p:nvPr/>
        </p:nvSpPr>
        <p:spPr>
          <a:xfrm>
            <a:off x="8694480" y="4978993"/>
            <a:ext cx="375806" cy="379740"/>
          </a:xfrm>
          <a:prstGeom prst="triangle">
            <a:avLst>
              <a:gd name="adj" fmla="val 50000"/>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253;p31">
            <a:extLst>
              <a:ext uri="{FF2B5EF4-FFF2-40B4-BE49-F238E27FC236}">
                <a16:creationId xmlns:a16="http://schemas.microsoft.com/office/drawing/2014/main" id="{DB3AAAAE-511B-AD94-215C-C243C9351B5F}"/>
              </a:ext>
            </a:extLst>
          </p:cNvPr>
          <p:cNvSpPr txBox="1"/>
          <p:nvPr/>
        </p:nvSpPr>
        <p:spPr>
          <a:xfrm>
            <a:off x="7003208" y="4313584"/>
            <a:ext cx="1642724" cy="1864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Arial"/>
                <a:ea typeface="Arial"/>
                <a:cs typeface="Arial"/>
                <a:sym typeface="Arial"/>
              </a:rPr>
              <a:t>Linear Projection to fit</a:t>
            </a:r>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Arial"/>
                <a:ea typeface="Arial"/>
                <a:cs typeface="Arial"/>
                <a:sym typeface="Arial"/>
              </a:rPr>
              <a:t>Transformer Width</a:t>
            </a:r>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Arial"/>
                <a:ea typeface="Arial"/>
                <a:cs typeface="Arial"/>
                <a:sym typeface="Arial"/>
              </a:rPr>
              <a:t>(N + 1) x D</a:t>
            </a:r>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36" name="Google Shape;254;p31">
            <a:extLst>
              <a:ext uri="{FF2B5EF4-FFF2-40B4-BE49-F238E27FC236}">
                <a16:creationId xmlns:a16="http://schemas.microsoft.com/office/drawing/2014/main" id="{2CDE7F01-2855-4C11-A306-ABD64A34766B}"/>
              </a:ext>
            </a:extLst>
          </p:cNvPr>
          <p:cNvSpPr/>
          <p:nvPr/>
        </p:nvSpPr>
        <p:spPr>
          <a:xfrm>
            <a:off x="7080601" y="4889765"/>
            <a:ext cx="1447393" cy="500956"/>
          </a:xfrm>
          <a:prstGeom prst="leftArrow">
            <a:avLst>
              <a:gd name="adj1" fmla="val 50000"/>
              <a:gd name="adj2" fmla="val 50000"/>
            </a:avLst>
          </a:prstGeom>
          <a:solidFill>
            <a:srgbClr val="D8D8D8"/>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255;p31">
            <a:extLst>
              <a:ext uri="{FF2B5EF4-FFF2-40B4-BE49-F238E27FC236}">
                <a16:creationId xmlns:a16="http://schemas.microsoft.com/office/drawing/2014/main" id="{868E37BD-A13A-A957-CBC9-E7BDB91C23E1}"/>
              </a:ext>
            </a:extLst>
          </p:cNvPr>
          <p:cNvSpPr/>
          <p:nvPr/>
        </p:nvSpPr>
        <p:spPr>
          <a:xfrm>
            <a:off x="4562034" y="4658141"/>
            <a:ext cx="2323236" cy="1259887"/>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Transformer Encoder</a:t>
            </a:r>
            <a:endParaRPr/>
          </a:p>
        </p:txBody>
      </p:sp>
      <p:sp>
        <p:nvSpPr>
          <p:cNvPr id="38" name="Google Shape;256;p31">
            <a:extLst>
              <a:ext uri="{FF2B5EF4-FFF2-40B4-BE49-F238E27FC236}">
                <a16:creationId xmlns:a16="http://schemas.microsoft.com/office/drawing/2014/main" id="{AC04DA6C-0A11-6774-B6B1-9AED2EBDD61C}"/>
              </a:ext>
            </a:extLst>
          </p:cNvPr>
          <p:cNvSpPr/>
          <p:nvPr/>
        </p:nvSpPr>
        <p:spPr>
          <a:xfrm flipH="1">
            <a:off x="3219262" y="4749157"/>
            <a:ext cx="1227933" cy="641564"/>
          </a:xfrm>
          <a:prstGeom prst="bentUpArrow">
            <a:avLst>
              <a:gd name="adj1" fmla="val 25000"/>
              <a:gd name="adj2" fmla="val 36361"/>
              <a:gd name="adj3" fmla="val 35328"/>
            </a:avLst>
          </a:prstGeom>
          <a:solidFill>
            <a:srgbClr val="D8D8D8"/>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257;p31">
            <a:extLst>
              <a:ext uri="{FF2B5EF4-FFF2-40B4-BE49-F238E27FC236}">
                <a16:creationId xmlns:a16="http://schemas.microsoft.com/office/drawing/2014/main" id="{D69E99CF-2E37-7E54-78ED-8B11571E0627}"/>
              </a:ext>
            </a:extLst>
          </p:cNvPr>
          <p:cNvSpPr/>
          <p:nvPr/>
        </p:nvSpPr>
        <p:spPr>
          <a:xfrm>
            <a:off x="2684818" y="3846445"/>
            <a:ext cx="1754132" cy="690941"/>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MLP Head</a:t>
            </a:r>
            <a:endParaRPr/>
          </a:p>
        </p:txBody>
      </p:sp>
      <p:sp>
        <p:nvSpPr>
          <p:cNvPr id="40" name="Google Shape;258;p31">
            <a:extLst>
              <a:ext uri="{FF2B5EF4-FFF2-40B4-BE49-F238E27FC236}">
                <a16:creationId xmlns:a16="http://schemas.microsoft.com/office/drawing/2014/main" id="{32D454DB-1CB7-C0B5-5C9B-9E69AE91A9F2}"/>
              </a:ext>
            </a:extLst>
          </p:cNvPr>
          <p:cNvSpPr/>
          <p:nvPr/>
        </p:nvSpPr>
        <p:spPr>
          <a:xfrm flipH="1">
            <a:off x="1974732" y="3998565"/>
            <a:ext cx="473100" cy="38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259;p31">
            <a:extLst>
              <a:ext uri="{FF2B5EF4-FFF2-40B4-BE49-F238E27FC236}">
                <a16:creationId xmlns:a16="http://schemas.microsoft.com/office/drawing/2014/main" id="{1B4A0519-960B-BA6E-498A-B27DD8058E28}"/>
              </a:ext>
            </a:extLst>
          </p:cNvPr>
          <p:cNvSpPr txBox="1"/>
          <p:nvPr/>
        </p:nvSpPr>
        <p:spPr>
          <a:xfrm>
            <a:off x="480533" y="3974525"/>
            <a:ext cx="1515000" cy="38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Arial"/>
                <a:ea typeface="Arial"/>
                <a:cs typeface="Arial"/>
                <a:sym typeface="Arial"/>
              </a:rPr>
              <a:t>CLASS</a:t>
            </a:r>
            <a:endParaRPr sz="1600" b="0" i="0" u="none" strike="noStrike" cap="none">
              <a:solidFill>
                <a:srgbClr val="000000"/>
              </a:solidFill>
              <a:latin typeface="Arial"/>
              <a:ea typeface="Arial"/>
              <a:cs typeface="Arial"/>
              <a:sym typeface="Arial"/>
            </a:endParaRPr>
          </a:p>
        </p:txBody>
      </p:sp>
      <p:sp>
        <p:nvSpPr>
          <p:cNvPr id="42" name="Google Shape;260;p31">
            <a:extLst>
              <a:ext uri="{FF2B5EF4-FFF2-40B4-BE49-F238E27FC236}">
                <a16:creationId xmlns:a16="http://schemas.microsoft.com/office/drawing/2014/main" id="{8DA59324-3F61-32CE-9561-62072AFA35D6}"/>
              </a:ext>
            </a:extLst>
          </p:cNvPr>
          <p:cNvSpPr/>
          <p:nvPr/>
        </p:nvSpPr>
        <p:spPr>
          <a:xfrm>
            <a:off x="2849013" y="2736497"/>
            <a:ext cx="1479508" cy="645356"/>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Continue</a:t>
            </a:r>
            <a:endParaRPr/>
          </a:p>
        </p:txBody>
      </p:sp>
      <p:sp>
        <p:nvSpPr>
          <p:cNvPr id="43" name="Google Shape;261;p31">
            <a:extLst>
              <a:ext uri="{FF2B5EF4-FFF2-40B4-BE49-F238E27FC236}">
                <a16:creationId xmlns:a16="http://schemas.microsoft.com/office/drawing/2014/main" id="{B00AC5AF-BF35-E858-804B-D659A58D55B5}"/>
              </a:ext>
            </a:extLst>
          </p:cNvPr>
          <p:cNvSpPr/>
          <p:nvPr/>
        </p:nvSpPr>
        <p:spPr>
          <a:xfrm rot="5400000" flipH="1">
            <a:off x="3373824" y="3443258"/>
            <a:ext cx="379740" cy="38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262;p31">
            <a:extLst>
              <a:ext uri="{FF2B5EF4-FFF2-40B4-BE49-F238E27FC236}">
                <a16:creationId xmlns:a16="http://schemas.microsoft.com/office/drawing/2014/main" id="{BC60F9D2-B850-DF13-704F-385E50CDE068}"/>
              </a:ext>
            </a:extLst>
          </p:cNvPr>
          <p:cNvSpPr/>
          <p:nvPr/>
        </p:nvSpPr>
        <p:spPr>
          <a:xfrm rot="5400000" flipH="1">
            <a:off x="3391530" y="2257369"/>
            <a:ext cx="379740" cy="38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页脚占位符 46">
            <a:extLst>
              <a:ext uri="{FF2B5EF4-FFF2-40B4-BE49-F238E27FC236}">
                <a16:creationId xmlns:a16="http://schemas.microsoft.com/office/drawing/2014/main" id="{46728C84-A96D-8314-9F78-27EC942C2C20}"/>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3719690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Vision Transformer</a:t>
            </a:r>
            <a:endParaRPr lang="en-CA" dirty="0"/>
          </a:p>
        </p:txBody>
      </p:sp>
      <p:pic>
        <p:nvPicPr>
          <p:cNvPr id="13316" name="Picture 4" descr="vision-tranformer-gif">
            <a:extLst>
              <a:ext uri="{FF2B5EF4-FFF2-40B4-BE49-F238E27FC236}">
                <a16:creationId xmlns:a16="http://schemas.microsoft.com/office/drawing/2014/main" id="{CA648B92-D493-80BE-0866-3C2581A04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435" y="1225005"/>
            <a:ext cx="6739241" cy="463296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9946F2E-E078-3F99-73E4-F89F72E48BB5}"/>
              </a:ext>
            </a:extLst>
          </p:cNvPr>
          <p:cNvSpPr txBox="1"/>
          <p:nvPr/>
        </p:nvSpPr>
        <p:spPr>
          <a:xfrm>
            <a:off x="449580" y="1434032"/>
            <a:ext cx="4051300" cy="1200329"/>
          </a:xfrm>
          <a:prstGeom prst="rect">
            <a:avLst/>
          </a:prstGeom>
          <a:noFill/>
        </p:spPr>
        <p:txBody>
          <a:bodyPr wrap="square">
            <a:spAutoFit/>
          </a:bodyPr>
          <a:lstStyle/>
          <a:p>
            <a:r>
              <a:rPr lang="en-US" altLang="zh-CN" dirty="0"/>
              <a:t>Image patches are basically the sequence tokens (like words). </a:t>
            </a:r>
          </a:p>
          <a:p>
            <a:r>
              <a:rPr lang="en-US" altLang="zh-CN" dirty="0"/>
              <a:t>In fact, the encoder block is identical to the original transformer.</a:t>
            </a:r>
            <a:endParaRPr lang="zh-CN" altLang="en-US" dirty="0"/>
          </a:p>
        </p:txBody>
      </p:sp>
      <p:pic>
        <p:nvPicPr>
          <p:cNvPr id="13318" name="Picture 6" descr="the-transformer-block-vit">
            <a:extLst>
              <a:ext uri="{FF2B5EF4-FFF2-40B4-BE49-F238E27FC236}">
                <a16:creationId xmlns:a16="http://schemas.microsoft.com/office/drawing/2014/main" id="{8F84E928-A29F-EF63-CAFB-B04DCCAC7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330" y="2981113"/>
            <a:ext cx="1733910" cy="3459792"/>
          </a:xfrm>
          <a:prstGeom prst="rect">
            <a:avLst/>
          </a:prstGeom>
          <a:noFill/>
          <a:extLst>
            <a:ext uri="{909E8E84-426E-40DD-AFC4-6F175D3DCCD1}">
              <a14:hiddenFill xmlns:a14="http://schemas.microsoft.com/office/drawing/2010/main">
                <a:solidFill>
                  <a:srgbClr val="FFFFFF"/>
                </a:solidFill>
              </a14:hiddenFill>
            </a:ext>
          </a:extLst>
        </p:spPr>
      </p:pic>
      <p:sp>
        <p:nvSpPr>
          <p:cNvPr id="46" name="页脚占位符 45">
            <a:extLst>
              <a:ext uri="{FF2B5EF4-FFF2-40B4-BE49-F238E27FC236}">
                <a16:creationId xmlns:a16="http://schemas.microsoft.com/office/drawing/2014/main" id="{E1B5918A-B8D4-DAF3-BF47-6B1B64AF9542}"/>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1189444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Vision Transformer</a:t>
            </a:r>
            <a:endParaRPr lang="en-CA" dirty="0"/>
          </a:p>
        </p:txBody>
      </p:sp>
      <p:grpSp>
        <p:nvGrpSpPr>
          <p:cNvPr id="2" name="Group 20">
            <a:extLst>
              <a:ext uri="{FF2B5EF4-FFF2-40B4-BE49-F238E27FC236}">
                <a16:creationId xmlns:a16="http://schemas.microsoft.com/office/drawing/2014/main" id="{3B5F685D-C498-D684-06B7-92B21930A27B}"/>
              </a:ext>
            </a:extLst>
          </p:cNvPr>
          <p:cNvGrpSpPr/>
          <p:nvPr/>
        </p:nvGrpSpPr>
        <p:grpSpPr>
          <a:xfrm>
            <a:off x="467360" y="1139657"/>
            <a:ext cx="10906760" cy="2258072"/>
            <a:chOff x="102872" y="778130"/>
            <a:chExt cx="9944066" cy="1762349"/>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F760293-F9FB-0AD9-1CD5-27315ACD0182}"/>
                    </a:ext>
                  </a:extLst>
                </p:cNvPr>
                <p:cNvSpPr txBox="1"/>
                <p:nvPr/>
              </p:nvSpPr>
              <p:spPr>
                <a:xfrm>
                  <a:off x="102872" y="778130"/>
                  <a:ext cx="9944066" cy="525958"/>
                </a:xfrm>
                <a:prstGeom prst="rect">
                  <a:avLst/>
                </a:prstGeom>
                <a:noFill/>
              </p:spPr>
              <p:txBody>
                <a:bodyPr wrap="square" rtlCol="0">
                  <a:spAutoFit/>
                </a:bodyPr>
                <a:lstStyle/>
                <a:p>
                  <a:pPr algn="just"/>
                  <a:r>
                    <a:rPr lang="en-US" altLang="zh-CN" dirty="0">
                      <a:solidFill>
                        <a:schemeClr val="tx1"/>
                      </a:solidFill>
                    </a:rPr>
                    <a:t>Reshape</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image</a:t>
                  </a:r>
                  <a:r>
                    <a:rPr lang="zh-CN" altLang="en-US" dirty="0">
                      <a:solidFill>
                        <a:schemeClr val="tx1"/>
                      </a:solidFill>
                    </a:rPr>
                    <a:t> </a:t>
                  </a:r>
                  <a14:m>
                    <m:oMath xmlns:m="http://schemas.openxmlformats.org/officeDocument/2006/math">
                      <m:r>
                        <a:rPr lang="en-US" altLang="zh-CN" sz="1800" i="1">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ea typeface="Cambria Math" panose="02040503050406030204" pitchFamily="18" charset="0"/>
                            </a:rPr>
                          </m:ctrlPr>
                        </m:sSupPr>
                        <m:e>
                          <m:r>
                            <a:rPr lang="en-US" altLang="zh-CN" sz="1800" b="0" i="1" smtClean="0">
                              <a:solidFill>
                                <a:schemeClr val="tx1"/>
                              </a:solidFill>
                              <a:latin typeface="Cambria Math" panose="02040503050406030204" pitchFamily="18" charset="0"/>
                              <a:ea typeface="Cambria Math" panose="02040503050406030204" pitchFamily="18" charset="0"/>
                            </a:rPr>
                            <m:t>ℝ</m:t>
                          </m:r>
                        </m:e>
                        <m:sup>
                          <m:r>
                            <a:rPr lang="en-US" altLang="zh-CN" sz="1800" b="0" i="1" smtClean="0">
                              <a:solidFill>
                                <a:schemeClr val="tx1"/>
                              </a:solidFill>
                              <a:latin typeface="Cambria Math" panose="02040503050406030204" pitchFamily="18" charset="0"/>
                              <a:ea typeface="Cambria Math" panose="02040503050406030204" pitchFamily="18" charset="0"/>
                            </a:rPr>
                            <m:t>𝐻</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𝑊</m:t>
                          </m:r>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𝐶</m:t>
                          </m:r>
                        </m:sup>
                      </m:sSup>
                    </m:oMath>
                  </a14:m>
                  <a:r>
                    <a:rPr lang="zh-CN" altLang="en-US" dirty="0">
                      <a:solidFill>
                        <a:schemeClr val="tx1"/>
                      </a:solidFill>
                    </a:rPr>
                    <a:t> </a:t>
                  </a:r>
                  <a:r>
                    <a:rPr lang="en-US" altLang="zh-CN" dirty="0">
                      <a:solidFill>
                        <a:schemeClr val="tx1"/>
                      </a:solidFill>
                    </a:rPr>
                    <a:t>into</a:t>
                  </a:r>
                  <a:r>
                    <a:rPr lang="zh-CN" altLang="en-US" dirty="0">
                      <a:solidFill>
                        <a:schemeClr val="tx1"/>
                      </a:solidFill>
                    </a:rPr>
                    <a:t> </a:t>
                  </a:r>
                  <a:r>
                    <a:rPr lang="en-US" altLang="zh-CN" dirty="0">
                      <a:solidFill>
                        <a:schemeClr val="tx1"/>
                      </a:solidFill>
                    </a:rPr>
                    <a:t>a</a:t>
                  </a:r>
                  <a:r>
                    <a:rPr lang="zh-CN" altLang="en-US" dirty="0">
                      <a:solidFill>
                        <a:schemeClr val="tx1"/>
                      </a:solidFill>
                    </a:rPr>
                    <a:t> </a:t>
                  </a:r>
                  <a:r>
                    <a:rPr lang="en-US" altLang="zh-CN" dirty="0">
                      <a:solidFill>
                        <a:schemeClr val="tx1"/>
                      </a:solidFill>
                    </a:rPr>
                    <a:t>sequence</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flattened</a:t>
                  </a:r>
                  <a:r>
                    <a:rPr lang="zh-CN" altLang="en-US" dirty="0">
                      <a:solidFill>
                        <a:schemeClr val="tx1"/>
                      </a:solidFill>
                    </a:rPr>
                    <a:t> </a:t>
                  </a:r>
                  <a:r>
                    <a:rPr lang="en-US" altLang="zh-CN" dirty="0">
                      <a:solidFill>
                        <a:schemeClr val="tx1"/>
                      </a:solidFill>
                    </a:rPr>
                    <a:t>2D</a:t>
                  </a:r>
                  <a:r>
                    <a:rPr lang="zh-CN" altLang="en-US" dirty="0">
                      <a:solidFill>
                        <a:schemeClr val="tx1"/>
                      </a:solidFill>
                    </a:rPr>
                    <a:t> </a:t>
                  </a:r>
                  <a:r>
                    <a:rPr lang="en-US" altLang="zh-CN" dirty="0">
                      <a:solidFill>
                        <a:schemeClr val="tx1"/>
                      </a:solidFill>
                    </a:rPr>
                    <a:t>patches</a:t>
                  </a:r>
                  <a:r>
                    <a:rPr lang="zh-CN" altLang="en-US" dirty="0">
                      <a:solidFill>
                        <a:schemeClr val="tx1"/>
                      </a:solidFill>
                    </a:rPr>
                    <a:t> </a:t>
                  </a:r>
                  <a14:m>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𝑝</m:t>
                          </m:r>
                        </m:sub>
                      </m:sSub>
                      <m:r>
                        <a:rPr lang="en-US" altLang="zh-CN" sz="1600" b="0" i="1" smtClean="0">
                          <a:solidFill>
                            <a:schemeClr val="tx1"/>
                          </a:solidFill>
                          <a:latin typeface="Cambria Math" panose="02040503050406030204" pitchFamily="18" charset="0"/>
                        </a:rPr>
                        <m:t>∈</m:t>
                      </m:r>
                      <m:sSup>
                        <m:sSupPr>
                          <m:ctrlPr>
                            <a:rPr lang="en-US" altLang="zh-CN" sz="1600" i="1">
                              <a:solidFill>
                                <a:schemeClr val="tx1"/>
                              </a:solidFill>
                              <a:latin typeface="Cambria Math" panose="02040503050406030204" pitchFamily="18" charset="0"/>
                              <a:ea typeface="Cambria Math" panose="02040503050406030204" pitchFamily="18" charset="0"/>
                            </a:rPr>
                          </m:ctrlPr>
                        </m:sSupPr>
                        <m:e>
                          <m:r>
                            <a:rPr lang="en-US" altLang="zh-CN" sz="1600" i="1">
                              <a:solidFill>
                                <a:schemeClr val="tx1"/>
                              </a:solidFill>
                              <a:latin typeface="Cambria Math" panose="02040503050406030204" pitchFamily="18" charset="0"/>
                              <a:ea typeface="Cambria Math" panose="02040503050406030204" pitchFamily="18" charset="0"/>
                            </a:rPr>
                            <m:t>ℝ</m:t>
                          </m:r>
                        </m:e>
                        <m:sup>
                          <m:r>
                            <a:rPr lang="en-US" altLang="zh-CN" sz="1600" i="1">
                              <a:solidFill>
                                <a:schemeClr val="tx1"/>
                              </a:solidFill>
                              <a:latin typeface="Cambria Math" panose="02040503050406030204" pitchFamily="18" charset="0"/>
                              <a:ea typeface="Cambria Math" panose="02040503050406030204" pitchFamily="18" charset="0"/>
                            </a:rPr>
                            <m:t>𝐻</m:t>
                          </m:r>
                          <m:r>
                            <a:rPr lang="en-US" altLang="zh-CN" sz="1600" i="1">
                              <a:solidFill>
                                <a:schemeClr val="tx1"/>
                              </a:solidFill>
                              <a:latin typeface="Cambria Math" panose="02040503050406030204" pitchFamily="18" charset="0"/>
                              <a:ea typeface="Cambria Math" panose="02040503050406030204" pitchFamily="18" charset="0"/>
                            </a:rPr>
                            <m:t>×(</m:t>
                          </m:r>
                          <m:sSup>
                            <m:sSupPr>
                              <m:ctrlPr>
                                <a:rPr lang="en-US" altLang="zh-CN" sz="1600" b="0" i="1" smtClean="0">
                                  <a:solidFill>
                                    <a:schemeClr val="tx1"/>
                                  </a:solidFill>
                                  <a:latin typeface="Cambria Math" panose="02040503050406030204" pitchFamily="18" charset="0"/>
                                  <a:ea typeface="Cambria Math" panose="02040503050406030204" pitchFamily="18" charset="0"/>
                                </a:rPr>
                              </m:ctrlPr>
                            </m:sSupPr>
                            <m:e>
                              <m:r>
                                <a:rPr lang="en-US" altLang="zh-CN" sz="1600" b="0" i="1" smtClean="0">
                                  <a:solidFill>
                                    <a:schemeClr val="tx1"/>
                                  </a:solidFill>
                                  <a:latin typeface="Cambria Math" panose="02040503050406030204" pitchFamily="18" charset="0"/>
                                  <a:ea typeface="Cambria Math" panose="02040503050406030204" pitchFamily="18" charset="0"/>
                                </a:rPr>
                                <m:t>𝑃</m:t>
                              </m:r>
                            </m:e>
                            <m:sup>
                              <m:r>
                                <a:rPr lang="en-US" altLang="zh-CN" sz="1600" b="0" i="1" smtClean="0">
                                  <a:solidFill>
                                    <a:schemeClr val="tx1"/>
                                  </a:solidFill>
                                  <a:latin typeface="Cambria Math" panose="02040503050406030204" pitchFamily="18" charset="0"/>
                                  <a:ea typeface="Cambria Math" panose="02040503050406030204" pitchFamily="18" charset="0"/>
                                </a:rPr>
                                <m:t>2</m:t>
                              </m:r>
                            </m:sup>
                          </m:sSup>
                          <m:r>
                            <a:rPr lang="en-US" altLang="zh-CN" sz="1600" b="0" i="1" smtClean="0">
                              <a:solidFill>
                                <a:schemeClr val="tx1"/>
                              </a:solidFill>
                              <a:latin typeface="Cambria Math" panose="02040503050406030204" pitchFamily="18" charset="0"/>
                              <a:ea typeface="Cambria Math" panose="02040503050406030204" pitchFamily="18" charset="0"/>
                            </a:rPr>
                            <m:t>𝐶</m:t>
                          </m:r>
                          <m:r>
                            <a:rPr lang="en-US" altLang="zh-CN" sz="1600" b="0" i="1" smtClean="0">
                              <a:solidFill>
                                <a:schemeClr val="tx1"/>
                              </a:solidFill>
                              <a:latin typeface="Cambria Math" panose="02040503050406030204" pitchFamily="18" charset="0"/>
                              <a:ea typeface="Cambria Math" panose="02040503050406030204" pitchFamily="18" charset="0"/>
                            </a:rPr>
                            <m:t>)</m:t>
                          </m:r>
                        </m:sup>
                      </m:sSup>
                    </m:oMath>
                  </a14:m>
                  <a:r>
                    <a:rPr lang="en-US" altLang="zh-CN" dirty="0">
                      <a:solidFill>
                        <a:schemeClr val="tx1"/>
                      </a:solidFill>
                    </a:rPr>
                    <a:t>,</a:t>
                  </a:r>
                  <a:r>
                    <a:rPr lang="zh-CN" altLang="en-US" dirty="0">
                      <a:solidFill>
                        <a:schemeClr val="tx1"/>
                      </a:solidFill>
                    </a:rPr>
                    <a:t> </a:t>
                  </a:r>
                  <a:r>
                    <a:rPr lang="en-US" altLang="zh-CN" dirty="0">
                      <a:solidFill>
                        <a:schemeClr val="tx1"/>
                      </a:solidFill>
                    </a:rPr>
                    <a:t>where</a:t>
                  </a:r>
                  <a:r>
                    <a:rPr lang="zh-CN" altLang="en-US" dirty="0">
                      <a:solidFill>
                        <a:schemeClr val="tx1"/>
                      </a:solidFill>
                    </a:rPr>
                    <a:t> </a:t>
                  </a:r>
                  <a14:m>
                    <m:oMath xmlns:m="http://schemas.openxmlformats.org/officeDocument/2006/math">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𝐻</m:t>
                      </m:r>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𝑊</m:t>
                      </m:r>
                      <m:r>
                        <a:rPr lang="en-US" altLang="zh-CN" sz="1600" b="0" i="1" smtClean="0">
                          <a:solidFill>
                            <a:schemeClr val="tx1"/>
                          </a:solidFill>
                          <a:latin typeface="Cambria Math" panose="02040503050406030204" pitchFamily="18" charset="0"/>
                          <a:ea typeface="Cambria Math" panose="02040503050406030204" pitchFamily="18" charset="0"/>
                        </a:rPr>
                        <m:t>)</m:t>
                      </m:r>
                    </m:oMath>
                  </a14:m>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resolution</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original</a:t>
                  </a:r>
                  <a:r>
                    <a:rPr lang="zh-CN" altLang="en-US" dirty="0">
                      <a:solidFill>
                        <a:schemeClr val="tx1"/>
                      </a:solidFill>
                    </a:rPr>
                    <a:t> </a:t>
                  </a:r>
                  <a:r>
                    <a:rPr lang="en-US" altLang="zh-CN" dirty="0">
                      <a:solidFill>
                        <a:schemeClr val="tx1"/>
                      </a:solidFill>
                    </a:rPr>
                    <a:t>image,</a:t>
                  </a:r>
                  <a:r>
                    <a:rPr lang="zh-CN" altLang="en-US" dirty="0">
                      <a:solidFill>
                        <a:schemeClr val="tx1"/>
                      </a:solidFill>
                    </a:rPr>
                    <a:t> </a:t>
                  </a:r>
                  <a:r>
                    <a:rPr lang="en-US" altLang="zh-CN" dirty="0">
                      <a:solidFill>
                        <a:schemeClr val="tx1"/>
                      </a:solidFill>
                    </a:rPr>
                    <a:t>each</a:t>
                  </a:r>
                  <a:r>
                    <a:rPr lang="zh-CN" altLang="en-US" dirty="0">
                      <a:solidFill>
                        <a:schemeClr val="tx1"/>
                      </a:solidFill>
                    </a:rPr>
                    <a:t> </a:t>
                  </a:r>
                  <a:r>
                    <a:rPr lang="en-US" altLang="zh-CN" dirty="0">
                      <a:solidFill>
                        <a:schemeClr val="tx1"/>
                      </a:solidFill>
                    </a:rPr>
                    <a:t>patch</a:t>
                  </a:r>
                  <a:r>
                    <a:rPr lang="zh-CN" altLang="en-US" dirty="0">
                      <a:solidFill>
                        <a:schemeClr val="tx1"/>
                      </a:solidFill>
                    </a:rPr>
                    <a:t> </a:t>
                  </a:r>
                  <a:r>
                    <a:rPr lang="en-US" altLang="zh-CN" dirty="0">
                      <a:solidFill>
                        <a:schemeClr val="tx1"/>
                      </a:solidFill>
                    </a:rPr>
                    <a:t>is</a:t>
                  </a:r>
                  <a:r>
                    <a:rPr lang="zh-CN" altLang="en-US" dirty="0">
                      <a:solidFill>
                        <a:schemeClr val="tx1"/>
                      </a:solidFill>
                    </a:rPr>
                    <a:t> </a:t>
                  </a:r>
                  <a14:m>
                    <m:oMath xmlns:m="http://schemas.openxmlformats.org/officeDocument/2006/math">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𝑃</m:t>
                      </m:r>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𝑃</m:t>
                      </m:r>
                      <m:r>
                        <a:rPr lang="en-US" altLang="zh-CN" sz="1600" b="0" i="1" smtClean="0">
                          <a:solidFill>
                            <a:schemeClr val="tx1"/>
                          </a:solidFill>
                          <a:latin typeface="Cambria Math" panose="02040503050406030204" pitchFamily="18" charset="0"/>
                          <a:ea typeface="Cambria Math" panose="02040503050406030204" pitchFamily="18" charset="0"/>
                        </a:rPr>
                        <m:t>)</m:t>
                      </m:r>
                    </m:oMath>
                  </a14:m>
                  <a:r>
                    <a:rPr lang="en-US" altLang="zh-CN" dirty="0">
                      <a:solidFill>
                        <a:schemeClr val="tx1"/>
                      </a:solidFill>
                    </a:rPr>
                    <a: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14:m>
                    <m:oMath xmlns:m="http://schemas.openxmlformats.org/officeDocument/2006/math">
                      <m:r>
                        <a:rPr lang="en-US" altLang="zh-CN" sz="1600" b="0" i="1" smtClean="0">
                          <a:solidFill>
                            <a:schemeClr val="tx1"/>
                          </a:solidFill>
                          <a:latin typeface="Cambria Math" panose="02040503050406030204" pitchFamily="18" charset="0"/>
                          <a:ea typeface="Cambria Math" panose="02040503050406030204" pitchFamily="18" charset="0"/>
                        </a:rPr>
                        <m:t>𝑁</m:t>
                      </m:r>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𝐻𝑊</m:t>
                      </m:r>
                      <m:r>
                        <a:rPr lang="en-US" altLang="zh-CN" sz="1600" b="0" i="1" smtClean="0">
                          <a:solidFill>
                            <a:schemeClr val="tx1"/>
                          </a:solidFill>
                          <a:latin typeface="Cambria Math" panose="02040503050406030204" pitchFamily="18" charset="0"/>
                          <a:ea typeface="Cambria Math" panose="02040503050406030204" pitchFamily="18" charset="0"/>
                        </a:rPr>
                        <m:t>/</m:t>
                      </m:r>
                      <m:sSup>
                        <m:sSupPr>
                          <m:ctrlPr>
                            <a:rPr lang="en-US" altLang="zh-CN" sz="1600" b="0" i="1" smtClean="0">
                              <a:solidFill>
                                <a:schemeClr val="tx1"/>
                              </a:solidFill>
                              <a:latin typeface="Cambria Math" panose="02040503050406030204" pitchFamily="18" charset="0"/>
                              <a:ea typeface="Cambria Math" panose="02040503050406030204" pitchFamily="18" charset="0"/>
                            </a:rPr>
                          </m:ctrlPr>
                        </m:sSupPr>
                        <m:e>
                          <m:r>
                            <a:rPr lang="en-US" altLang="zh-CN" sz="1600" b="0" i="1" smtClean="0">
                              <a:solidFill>
                                <a:schemeClr val="tx1"/>
                              </a:solidFill>
                              <a:latin typeface="Cambria Math" panose="02040503050406030204" pitchFamily="18" charset="0"/>
                              <a:ea typeface="Cambria Math" panose="02040503050406030204" pitchFamily="18" charset="0"/>
                            </a:rPr>
                            <m:t>𝑃</m:t>
                          </m:r>
                        </m:e>
                        <m:sup>
                          <m:r>
                            <a:rPr lang="en-US" altLang="zh-CN" sz="1600" b="0" i="1" smtClean="0">
                              <a:solidFill>
                                <a:schemeClr val="tx1"/>
                              </a:solidFill>
                              <a:latin typeface="Cambria Math" panose="02040503050406030204" pitchFamily="18" charset="0"/>
                              <a:ea typeface="Cambria Math" panose="02040503050406030204" pitchFamily="18" charset="0"/>
                            </a:rPr>
                            <m:t>2</m:t>
                          </m:r>
                        </m:sup>
                      </m:sSup>
                    </m:oMath>
                  </a14:m>
                  <a:r>
                    <a:rPr lang="en-US" altLang="zh-CN" dirty="0">
                      <a:solidFill>
                        <a:schemeClr val="tx1"/>
                      </a:solidFill>
                    </a:rPr>
                    <a:t>.</a:t>
                  </a:r>
                  <a:endParaRPr lang="en-US" dirty="0">
                    <a:solidFill>
                      <a:schemeClr val="tx1"/>
                    </a:solidFill>
                  </a:endParaRPr>
                </a:p>
              </p:txBody>
            </p:sp>
          </mc:Choice>
          <mc:Fallback xmlns="">
            <p:sp>
              <p:nvSpPr>
                <p:cNvPr id="4" name="文本框 3">
                  <a:extLst>
                    <a:ext uri="{FF2B5EF4-FFF2-40B4-BE49-F238E27FC236}">
                      <a16:creationId xmlns:a16="http://schemas.microsoft.com/office/drawing/2014/main" id="{7F760293-F9FB-0AD9-1CD5-27315ACD0182}"/>
                    </a:ext>
                  </a:extLst>
                </p:cNvPr>
                <p:cNvSpPr txBox="1">
                  <a:spLocks noRot="1" noChangeAspect="1" noMove="1" noResize="1" noEditPoints="1" noAdjustHandles="1" noChangeArrowheads="1" noChangeShapeType="1" noTextEdit="1"/>
                </p:cNvSpPr>
                <p:nvPr/>
              </p:nvSpPr>
              <p:spPr>
                <a:xfrm>
                  <a:off x="102872" y="778130"/>
                  <a:ext cx="9944066" cy="525958"/>
                </a:xfrm>
                <a:prstGeom prst="rect">
                  <a:avLst/>
                </a:prstGeom>
                <a:blipFill>
                  <a:blip r:embed="rId3"/>
                  <a:stretch>
                    <a:fillRect l="-503" t="-2727" r="-447" b="-13636"/>
                  </a:stretch>
                </a:blipFill>
              </p:spPr>
              <p:txBody>
                <a:bodyPr/>
                <a:lstStyle/>
                <a:p>
                  <a:r>
                    <a:rPr lang="zh-CN" altLang="en-US">
                      <a:noFill/>
                    </a:rPr>
                    <a:t> </a:t>
                  </a:r>
                </a:p>
              </p:txBody>
            </p:sp>
          </mc:Fallback>
        </mc:AlternateContent>
        <p:pic>
          <p:nvPicPr>
            <p:cNvPr id="6" name="Picture 4">
              <a:extLst>
                <a:ext uri="{FF2B5EF4-FFF2-40B4-BE49-F238E27FC236}">
                  <a16:creationId xmlns:a16="http://schemas.microsoft.com/office/drawing/2014/main" id="{F1458938-E224-7FB3-244F-9D6CF27805F2}"/>
                </a:ext>
              </a:extLst>
            </p:cNvPr>
            <p:cNvPicPr>
              <a:picLocks noChangeAspect="1"/>
            </p:cNvPicPr>
            <p:nvPr/>
          </p:nvPicPr>
          <p:blipFill>
            <a:blip r:embed="rId4"/>
            <a:stretch>
              <a:fillRect/>
            </a:stretch>
          </p:blipFill>
          <p:spPr>
            <a:xfrm>
              <a:off x="755576" y="1491630"/>
              <a:ext cx="6339919" cy="1048849"/>
            </a:xfrm>
            <a:prstGeom prst="rect">
              <a:avLst/>
            </a:prstGeom>
          </p:spPr>
        </p:pic>
      </p:grpSp>
      <p:grpSp>
        <p:nvGrpSpPr>
          <p:cNvPr id="7" name="Group 32">
            <a:extLst>
              <a:ext uri="{FF2B5EF4-FFF2-40B4-BE49-F238E27FC236}">
                <a16:creationId xmlns:a16="http://schemas.microsoft.com/office/drawing/2014/main" id="{039CCE95-6901-166A-5A6E-8B25969EFE34}"/>
              </a:ext>
            </a:extLst>
          </p:cNvPr>
          <p:cNvGrpSpPr/>
          <p:nvPr/>
        </p:nvGrpSpPr>
        <p:grpSpPr>
          <a:xfrm>
            <a:off x="5031365" y="2008926"/>
            <a:ext cx="5640963" cy="4092154"/>
            <a:chOff x="3771525" y="1196605"/>
            <a:chExt cx="5640963" cy="4092154"/>
          </a:xfrm>
        </p:grpSpPr>
        <p:pic>
          <p:nvPicPr>
            <p:cNvPr id="9" name="Picture 2">
              <a:extLst>
                <a:ext uri="{FF2B5EF4-FFF2-40B4-BE49-F238E27FC236}">
                  <a16:creationId xmlns:a16="http://schemas.microsoft.com/office/drawing/2014/main" id="{8A535A65-6222-CFD0-EF98-D6901CE08EAE}"/>
                </a:ext>
              </a:extLst>
            </p:cNvPr>
            <p:cNvPicPr>
              <a:picLocks noChangeAspect="1"/>
            </p:cNvPicPr>
            <p:nvPr/>
          </p:nvPicPr>
          <p:blipFill>
            <a:blip r:embed="rId5"/>
            <a:stretch>
              <a:fillRect/>
            </a:stretch>
          </p:blipFill>
          <p:spPr>
            <a:xfrm>
              <a:off x="3771525" y="2283718"/>
              <a:ext cx="5640963" cy="3005041"/>
            </a:xfrm>
            <a:prstGeom prst="rect">
              <a:avLst/>
            </a:prstGeom>
          </p:spPr>
        </p:pic>
        <p:sp>
          <p:nvSpPr>
            <p:cNvPr id="10" name="Rectangle 6">
              <a:extLst>
                <a:ext uri="{FF2B5EF4-FFF2-40B4-BE49-F238E27FC236}">
                  <a16:creationId xmlns:a16="http://schemas.microsoft.com/office/drawing/2014/main" id="{1A455F3F-B0DC-F922-3DBE-F6EE7A9D73CA}"/>
                </a:ext>
              </a:extLst>
            </p:cNvPr>
            <p:cNvSpPr/>
            <p:nvPr/>
          </p:nvSpPr>
          <p:spPr>
            <a:xfrm>
              <a:off x="7199626" y="1196605"/>
              <a:ext cx="1726311" cy="338554"/>
            </a:xfrm>
            <a:prstGeom prst="rect">
              <a:avLst/>
            </a:prstGeom>
          </p:spPr>
          <p:txBody>
            <a:bodyPr wrap="square">
              <a:spAutoFit/>
            </a:bodyPr>
            <a:lstStyle/>
            <a:p>
              <a:r>
                <a:rPr lang="en-US" sz="1600" dirty="0">
                  <a:solidFill>
                    <a:srgbClr val="C00000"/>
                  </a:solidFill>
                </a:rPr>
                <a:t>linear projection</a:t>
              </a:r>
            </a:p>
          </p:txBody>
        </p:sp>
        <p:cxnSp>
          <p:nvCxnSpPr>
            <p:cNvPr id="11" name="Straight Arrow Connector 15">
              <a:extLst>
                <a:ext uri="{FF2B5EF4-FFF2-40B4-BE49-F238E27FC236}">
                  <a16:creationId xmlns:a16="http://schemas.microsoft.com/office/drawing/2014/main" id="{8E7BB7FD-0947-10AE-2EFF-6DEC63B27016}"/>
                </a:ext>
              </a:extLst>
            </p:cNvPr>
            <p:cNvCxnSpPr>
              <a:cxnSpLocks/>
            </p:cNvCxnSpPr>
            <p:nvPr/>
          </p:nvCxnSpPr>
          <p:spPr>
            <a:xfrm flipH="1">
              <a:off x="7199626" y="1588631"/>
              <a:ext cx="574059" cy="2600250"/>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31">
            <a:extLst>
              <a:ext uri="{FF2B5EF4-FFF2-40B4-BE49-F238E27FC236}">
                <a16:creationId xmlns:a16="http://schemas.microsoft.com/office/drawing/2014/main" id="{ABC5D535-C507-934A-00A2-1C858B1D1A06}"/>
              </a:ext>
            </a:extLst>
          </p:cNvPr>
          <p:cNvGrpSpPr/>
          <p:nvPr/>
        </p:nvGrpSpPr>
        <p:grpSpPr>
          <a:xfrm>
            <a:off x="1209291" y="3460271"/>
            <a:ext cx="5085965" cy="2541882"/>
            <a:chOff x="-9909" y="2571750"/>
            <a:chExt cx="5085965" cy="2541882"/>
          </a:xfrm>
        </p:grpSpPr>
        <p:pic>
          <p:nvPicPr>
            <p:cNvPr id="13" name="Picture 24">
              <a:extLst>
                <a:ext uri="{FF2B5EF4-FFF2-40B4-BE49-F238E27FC236}">
                  <a16:creationId xmlns:a16="http://schemas.microsoft.com/office/drawing/2014/main" id="{696FE16C-2D24-5441-36A0-08AC009A79F7}"/>
                </a:ext>
              </a:extLst>
            </p:cNvPr>
            <p:cNvPicPr>
              <a:picLocks noChangeAspect="1"/>
            </p:cNvPicPr>
            <p:nvPr/>
          </p:nvPicPr>
          <p:blipFill>
            <a:blip r:embed="rId6"/>
            <a:stretch>
              <a:fillRect/>
            </a:stretch>
          </p:blipFill>
          <p:spPr>
            <a:xfrm>
              <a:off x="119142" y="2571750"/>
              <a:ext cx="3642475" cy="2270310"/>
            </a:xfrm>
            <a:prstGeom prst="rect">
              <a:avLst/>
            </a:prstGeom>
          </p:spPr>
        </p:pic>
        <p:sp>
          <p:nvSpPr>
            <p:cNvPr id="14" name="文本框 10">
              <a:extLst>
                <a:ext uri="{FF2B5EF4-FFF2-40B4-BE49-F238E27FC236}">
                  <a16:creationId xmlns:a16="http://schemas.microsoft.com/office/drawing/2014/main" id="{E08F76E3-951A-C846-463A-3774F42F6910}"/>
                </a:ext>
              </a:extLst>
            </p:cNvPr>
            <p:cNvSpPr txBox="1"/>
            <p:nvPr/>
          </p:nvSpPr>
          <p:spPr>
            <a:xfrm>
              <a:off x="-9909" y="4821244"/>
              <a:ext cx="3771526" cy="292388"/>
            </a:xfrm>
            <a:prstGeom prst="rect">
              <a:avLst/>
            </a:prstGeom>
            <a:solidFill>
              <a:schemeClr val="tx1"/>
            </a:solidFill>
          </p:spPr>
          <p:txBody>
            <a:bodyPr wrap="square" rtlCol="0">
              <a:spAutoFit/>
            </a:bodyPr>
            <a:lstStyle/>
            <a:p>
              <a:r>
                <a:rPr lang="en-US" altLang="zh-CN" sz="1300" dirty="0">
                  <a:solidFill>
                    <a:schemeClr val="bg1"/>
                  </a:solidFill>
                </a:rPr>
                <a:t>Filters of the</a:t>
              </a:r>
              <a:r>
                <a:rPr lang="zh-CN" altLang="en-US" sz="1300" dirty="0">
                  <a:solidFill>
                    <a:schemeClr val="bg1"/>
                  </a:solidFill>
                </a:rPr>
                <a:t> </a:t>
              </a:r>
              <a:r>
                <a:rPr lang="en-US" altLang="zh-CN" sz="1300" dirty="0">
                  <a:solidFill>
                    <a:schemeClr val="bg1"/>
                  </a:solidFill>
                </a:rPr>
                <a:t>initial linear embedding of ViT-L/32.</a:t>
              </a:r>
              <a:endParaRPr lang="en-US" sz="1300" dirty="0">
                <a:solidFill>
                  <a:schemeClr val="bg1"/>
                </a:solidFill>
              </a:endParaRPr>
            </a:p>
          </p:txBody>
        </p:sp>
        <p:cxnSp>
          <p:nvCxnSpPr>
            <p:cNvPr id="15" name="Straight Arrow Connector 26">
              <a:extLst>
                <a:ext uri="{FF2B5EF4-FFF2-40B4-BE49-F238E27FC236}">
                  <a16:creationId xmlns:a16="http://schemas.microsoft.com/office/drawing/2014/main" id="{ED23FD59-061D-4366-788D-CAE588C117C3}"/>
                </a:ext>
              </a:extLst>
            </p:cNvPr>
            <p:cNvCxnSpPr>
              <a:cxnSpLocks/>
            </p:cNvCxnSpPr>
            <p:nvPr/>
          </p:nvCxnSpPr>
          <p:spPr>
            <a:xfrm flipH="1" flipV="1">
              <a:off x="3491880" y="3188551"/>
              <a:ext cx="1584176" cy="679344"/>
            </a:xfrm>
            <a:prstGeom prst="straightConnector1">
              <a:avLst/>
            </a:prstGeom>
            <a:ln w="12700">
              <a:solidFill>
                <a:srgbClr val="204D84"/>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5">
            <a:extLst>
              <a:ext uri="{FF2B5EF4-FFF2-40B4-BE49-F238E27FC236}">
                <a16:creationId xmlns:a16="http://schemas.microsoft.com/office/drawing/2014/main" id="{5571D574-597D-2D62-0216-D0CA0E74281C}"/>
              </a:ext>
            </a:extLst>
          </p:cNvPr>
          <p:cNvCxnSpPr>
            <a:cxnSpLocks/>
          </p:cNvCxnSpPr>
          <p:nvPr/>
        </p:nvCxnSpPr>
        <p:spPr>
          <a:xfrm flipH="1">
            <a:off x="774378" y="2588912"/>
            <a:ext cx="316218" cy="623954"/>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DAFFCB6-5D45-514E-1218-4EEB3C536DC9}"/>
              </a:ext>
            </a:extLst>
          </p:cNvPr>
          <p:cNvSpPr txBox="1"/>
          <p:nvPr/>
        </p:nvSpPr>
        <p:spPr>
          <a:xfrm>
            <a:off x="73479" y="3228072"/>
            <a:ext cx="6172200" cy="584775"/>
          </a:xfrm>
          <a:prstGeom prst="rect">
            <a:avLst/>
          </a:prstGeom>
          <a:noFill/>
        </p:spPr>
        <p:txBody>
          <a:bodyPr wrap="square">
            <a:spAutoFit/>
          </a:bodyPr>
          <a:lstStyle/>
          <a:p>
            <a:r>
              <a:rPr lang="en-US" altLang="zh-CN" sz="1600" dirty="0">
                <a:solidFill>
                  <a:srgbClr val="C00000"/>
                </a:solidFill>
              </a:rPr>
              <a:t>Muti-head</a:t>
            </a:r>
          </a:p>
          <a:p>
            <a:r>
              <a:rPr lang="en-US" altLang="zh-CN" sz="1600" dirty="0">
                <a:solidFill>
                  <a:srgbClr val="C00000"/>
                </a:solidFill>
              </a:rPr>
              <a:t>Self-Attention</a:t>
            </a:r>
          </a:p>
        </p:txBody>
      </p:sp>
      <p:sp>
        <p:nvSpPr>
          <p:cNvPr id="23" name="页脚占位符 22">
            <a:extLst>
              <a:ext uri="{FF2B5EF4-FFF2-40B4-BE49-F238E27FC236}">
                <a16:creationId xmlns:a16="http://schemas.microsoft.com/office/drawing/2014/main" id="{87BEC59F-4608-E290-1172-2CA5CCBA907B}"/>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22278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Vision Transformer</a:t>
            </a:r>
            <a:endParaRPr lang="en-CA" dirty="0"/>
          </a:p>
        </p:txBody>
      </p:sp>
      <p:pic>
        <p:nvPicPr>
          <p:cNvPr id="15362" name="Picture 2" descr="vit-models-description-table">
            <a:extLst>
              <a:ext uri="{FF2B5EF4-FFF2-40B4-BE49-F238E27FC236}">
                <a16:creationId xmlns:a16="http://schemas.microsoft.com/office/drawing/2014/main" id="{D9D7E1ED-8349-DB06-EE3A-A290EF49F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565" y="2897266"/>
            <a:ext cx="6838950" cy="14097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E5246B4-A8E0-3B18-6C02-29563DB5943B}"/>
              </a:ext>
            </a:extLst>
          </p:cNvPr>
          <p:cNvSpPr txBox="1"/>
          <p:nvPr/>
        </p:nvSpPr>
        <p:spPr>
          <a:xfrm>
            <a:off x="302260" y="1477556"/>
            <a:ext cx="9359900" cy="646331"/>
          </a:xfrm>
          <a:prstGeom prst="rect">
            <a:avLst/>
          </a:prstGeom>
          <a:noFill/>
        </p:spPr>
        <p:txBody>
          <a:bodyPr wrap="square">
            <a:spAutoFit/>
          </a:bodyPr>
          <a:lstStyle/>
          <a:p>
            <a:r>
              <a:rPr lang="en-US" altLang="zh-CN" b="0" i="0" dirty="0">
                <a:solidFill>
                  <a:srgbClr val="000000"/>
                </a:solidFill>
                <a:effectLst/>
              </a:rPr>
              <a:t>The only thing that changes is the number of those blocks. To this end, and to further prove that with more data they can train larger </a:t>
            </a:r>
            <a:r>
              <a:rPr lang="en-US" altLang="zh-CN" b="0" i="0" dirty="0" err="1">
                <a:solidFill>
                  <a:srgbClr val="000000"/>
                </a:solidFill>
                <a:effectLst/>
              </a:rPr>
              <a:t>ViT</a:t>
            </a:r>
            <a:r>
              <a:rPr lang="en-US" altLang="zh-CN" b="0" i="0" dirty="0">
                <a:solidFill>
                  <a:srgbClr val="000000"/>
                </a:solidFill>
                <a:effectLst/>
              </a:rPr>
              <a:t> variants, 3 models were proposed:</a:t>
            </a:r>
            <a:endParaRPr lang="zh-CN" altLang="en-US" dirty="0"/>
          </a:p>
        </p:txBody>
      </p:sp>
      <p:sp>
        <p:nvSpPr>
          <p:cNvPr id="8" name="页脚占位符 7">
            <a:extLst>
              <a:ext uri="{FF2B5EF4-FFF2-40B4-BE49-F238E27FC236}">
                <a16:creationId xmlns:a16="http://schemas.microsoft.com/office/drawing/2014/main" id="{C69E83B5-F102-E755-2E89-AB0FA17C40EC}"/>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1313976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Vision Transformer</a:t>
            </a:r>
            <a:endParaRPr lang="en-CA" dirty="0"/>
          </a:p>
        </p:txBody>
      </p:sp>
      <p:sp>
        <p:nvSpPr>
          <p:cNvPr id="8" name="页脚占位符 7">
            <a:extLst>
              <a:ext uri="{FF2B5EF4-FFF2-40B4-BE49-F238E27FC236}">
                <a16:creationId xmlns:a16="http://schemas.microsoft.com/office/drawing/2014/main" id="{C69E83B5-F102-E755-2E89-AB0FA17C40EC}"/>
              </a:ext>
            </a:extLst>
          </p:cNvPr>
          <p:cNvSpPr>
            <a:spLocks noGrp="1"/>
          </p:cNvSpPr>
          <p:nvPr>
            <p:ph type="ftr" sz="quarter" idx="11"/>
          </p:nvPr>
        </p:nvSpPr>
        <p:spPr/>
        <p:txBody>
          <a:bodyPr/>
          <a:lstStyle/>
          <a:p>
            <a:r>
              <a:rPr lang="en-US" altLang="zh-CN"/>
              <a:t>@2023 Stan Z. Li, Westlake University</a:t>
            </a:r>
            <a:endParaRPr lang="zh-CN" altLang="en-US"/>
          </a:p>
        </p:txBody>
      </p:sp>
      <p:sp>
        <p:nvSpPr>
          <p:cNvPr id="2" name="Google Shape;562;p53">
            <a:extLst>
              <a:ext uri="{FF2B5EF4-FFF2-40B4-BE49-F238E27FC236}">
                <a16:creationId xmlns:a16="http://schemas.microsoft.com/office/drawing/2014/main" id="{4844A61E-1268-8473-D82A-C7A22199AF3C}"/>
              </a:ext>
            </a:extLst>
          </p:cNvPr>
          <p:cNvSpPr txBox="1">
            <a:spLocks noGrp="1"/>
          </p:cNvSpPr>
          <p:nvPr/>
        </p:nvSpPr>
        <p:spPr>
          <a:xfrm>
            <a:off x="215527" y="1230745"/>
            <a:ext cx="8782706" cy="38478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IN" sz="2800" b="1" dirty="0">
                <a:latin typeface="+mn-lt"/>
              </a:rPr>
              <a:t>Train vs Test Accuracy (CIFAR10)</a:t>
            </a:r>
            <a:endParaRPr sz="2800" b="1" dirty="0">
              <a:latin typeface="+mn-lt"/>
            </a:endParaRPr>
          </a:p>
        </p:txBody>
      </p:sp>
      <p:pic>
        <p:nvPicPr>
          <p:cNvPr id="5" name="Google Shape;563;p53">
            <a:extLst>
              <a:ext uri="{FF2B5EF4-FFF2-40B4-BE49-F238E27FC236}">
                <a16:creationId xmlns:a16="http://schemas.microsoft.com/office/drawing/2014/main" id="{94CB89F6-3402-4F64-1530-F2BF076272AA}"/>
              </a:ext>
            </a:extLst>
          </p:cNvPr>
          <p:cNvPicPr preferRelativeResize="0"/>
          <p:nvPr/>
        </p:nvPicPr>
        <p:blipFill>
          <a:blip r:embed="rId3">
            <a:alphaModFix/>
          </a:blip>
          <a:stretch>
            <a:fillRect/>
          </a:stretch>
        </p:blipFill>
        <p:spPr>
          <a:xfrm>
            <a:off x="2078892" y="1912173"/>
            <a:ext cx="3088012" cy="1773947"/>
          </a:xfrm>
          <a:prstGeom prst="rect">
            <a:avLst/>
          </a:prstGeom>
          <a:noFill/>
          <a:ln w="9525" cap="flat" cmpd="sng">
            <a:solidFill>
              <a:schemeClr val="dk2"/>
            </a:solidFill>
            <a:prstDash val="solid"/>
            <a:round/>
            <a:headEnd type="none" w="sm" len="sm"/>
            <a:tailEnd type="none" w="sm" len="sm"/>
          </a:ln>
        </p:spPr>
      </p:pic>
      <p:pic>
        <p:nvPicPr>
          <p:cNvPr id="6" name="Google Shape;564;p53">
            <a:extLst>
              <a:ext uri="{FF2B5EF4-FFF2-40B4-BE49-F238E27FC236}">
                <a16:creationId xmlns:a16="http://schemas.microsoft.com/office/drawing/2014/main" id="{EA93347C-45D0-5093-2163-8A6F91E0F79F}"/>
              </a:ext>
            </a:extLst>
          </p:cNvPr>
          <p:cNvPicPr preferRelativeResize="0"/>
          <p:nvPr/>
        </p:nvPicPr>
        <p:blipFill>
          <a:blip r:embed="rId4">
            <a:alphaModFix/>
          </a:blip>
          <a:stretch>
            <a:fillRect/>
          </a:stretch>
        </p:blipFill>
        <p:spPr>
          <a:xfrm>
            <a:off x="6518267" y="1895096"/>
            <a:ext cx="3088013" cy="1798168"/>
          </a:xfrm>
          <a:prstGeom prst="rect">
            <a:avLst/>
          </a:prstGeom>
          <a:noFill/>
          <a:ln w="9525" cap="flat" cmpd="sng">
            <a:solidFill>
              <a:schemeClr val="dk2"/>
            </a:solidFill>
            <a:prstDash val="solid"/>
            <a:round/>
            <a:headEnd type="none" w="sm" len="sm"/>
            <a:tailEnd type="none" w="sm" len="sm"/>
          </a:ln>
        </p:spPr>
      </p:pic>
      <p:pic>
        <p:nvPicPr>
          <p:cNvPr id="7" name="Google Shape;565;p53">
            <a:extLst>
              <a:ext uri="{FF2B5EF4-FFF2-40B4-BE49-F238E27FC236}">
                <a16:creationId xmlns:a16="http://schemas.microsoft.com/office/drawing/2014/main" id="{6BFEA074-3FD4-EA44-9EE1-45A44F24E1C8}"/>
              </a:ext>
            </a:extLst>
          </p:cNvPr>
          <p:cNvPicPr preferRelativeResize="0"/>
          <p:nvPr/>
        </p:nvPicPr>
        <p:blipFill rotWithShape="1">
          <a:blip r:embed="rId5">
            <a:alphaModFix/>
          </a:blip>
          <a:srcRect/>
          <a:stretch/>
        </p:blipFill>
        <p:spPr>
          <a:xfrm>
            <a:off x="2078892" y="3982766"/>
            <a:ext cx="3088012" cy="1793386"/>
          </a:xfrm>
          <a:prstGeom prst="rect">
            <a:avLst/>
          </a:prstGeom>
          <a:noFill/>
          <a:ln w="9525" cap="flat" cmpd="sng">
            <a:solidFill>
              <a:schemeClr val="dk2"/>
            </a:solidFill>
            <a:prstDash val="solid"/>
            <a:round/>
            <a:headEnd type="none" w="sm" len="sm"/>
            <a:tailEnd type="none" w="sm" len="sm"/>
          </a:ln>
        </p:spPr>
      </p:pic>
      <p:pic>
        <p:nvPicPr>
          <p:cNvPr id="9" name="Google Shape;566;p53">
            <a:extLst>
              <a:ext uri="{FF2B5EF4-FFF2-40B4-BE49-F238E27FC236}">
                <a16:creationId xmlns:a16="http://schemas.microsoft.com/office/drawing/2014/main" id="{DC0E8D09-F81A-023F-3FE8-FF252E73825B}"/>
              </a:ext>
            </a:extLst>
          </p:cNvPr>
          <p:cNvPicPr preferRelativeResize="0"/>
          <p:nvPr/>
        </p:nvPicPr>
        <p:blipFill>
          <a:blip r:embed="rId6">
            <a:alphaModFix/>
          </a:blip>
          <a:stretch>
            <a:fillRect/>
          </a:stretch>
        </p:blipFill>
        <p:spPr>
          <a:xfrm>
            <a:off x="6518266" y="4039875"/>
            <a:ext cx="3088013" cy="1800141"/>
          </a:xfrm>
          <a:prstGeom prst="rect">
            <a:avLst/>
          </a:prstGeom>
          <a:noFill/>
          <a:ln w="9525" cap="flat" cmpd="sng">
            <a:solidFill>
              <a:schemeClr val="dk2"/>
            </a:solidFill>
            <a:prstDash val="solid"/>
            <a:round/>
            <a:headEnd type="none" w="sm" len="sm"/>
            <a:tailEnd type="none" w="sm" len="sm"/>
          </a:ln>
        </p:spPr>
      </p:pic>
      <p:sp>
        <p:nvSpPr>
          <p:cNvPr id="10" name="Google Shape;567;p53">
            <a:extLst>
              <a:ext uri="{FF2B5EF4-FFF2-40B4-BE49-F238E27FC236}">
                <a16:creationId xmlns:a16="http://schemas.microsoft.com/office/drawing/2014/main" id="{7019FEEC-1BB1-B6AB-C561-6CD8720EB0EC}"/>
              </a:ext>
            </a:extLst>
          </p:cNvPr>
          <p:cNvSpPr txBox="1"/>
          <p:nvPr/>
        </p:nvSpPr>
        <p:spPr>
          <a:xfrm>
            <a:off x="273542" y="2008593"/>
            <a:ext cx="1369824" cy="87684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IN" dirty="0" err="1">
                <a:latin typeface="Calibri"/>
                <a:ea typeface="Calibri"/>
                <a:cs typeface="Calibri"/>
                <a:sym typeface="Calibri"/>
              </a:rPr>
              <a:t>ViT</a:t>
            </a:r>
            <a:endParaRPr dirty="0">
              <a:latin typeface="Calibri"/>
              <a:ea typeface="Calibri"/>
              <a:cs typeface="Calibri"/>
              <a:sym typeface="Calibri"/>
            </a:endParaRPr>
          </a:p>
          <a:p>
            <a:pPr marL="0" lvl="0" indent="0" algn="l" rtl="0">
              <a:spcBef>
                <a:spcPts val="0"/>
              </a:spcBef>
              <a:spcAft>
                <a:spcPts val="0"/>
              </a:spcAft>
              <a:buNone/>
            </a:pPr>
            <a:r>
              <a:rPr lang="en-IN" dirty="0">
                <a:latin typeface="Calibri"/>
                <a:ea typeface="Calibri"/>
                <a:cs typeface="Calibri"/>
                <a:sym typeface="Calibri"/>
              </a:rPr>
              <a:t>Layer - 12</a:t>
            </a:r>
            <a:endParaRPr dirty="0">
              <a:latin typeface="Calibri"/>
              <a:ea typeface="Calibri"/>
              <a:cs typeface="Calibri"/>
              <a:sym typeface="Calibri"/>
            </a:endParaRPr>
          </a:p>
          <a:p>
            <a:pPr marL="0" lvl="0" indent="0" algn="l" rtl="0">
              <a:spcBef>
                <a:spcPts val="0"/>
              </a:spcBef>
              <a:spcAft>
                <a:spcPts val="0"/>
              </a:spcAft>
              <a:buNone/>
            </a:pPr>
            <a:r>
              <a:rPr lang="en-IN" dirty="0">
                <a:latin typeface="Calibri"/>
                <a:ea typeface="Calibri"/>
                <a:cs typeface="Calibri"/>
                <a:sym typeface="Calibri"/>
              </a:rPr>
              <a:t>Patch size - 8</a:t>
            </a:r>
            <a:endParaRPr dirty="0">
              <a:latin typeface="Calibri"/>
              <a:ea typeface="Calibri"/>
              <a:cs typeface="Calibri"/>
              <a:sym typeface="Calibri"/>
            </a:endParaRPr>
          </a:p>
        </p:txBody>
      </p:sp>
      <p:sp>
        <p:nvSpPr>
          <p:cNvPr id="11" name="Google Shape;568;p53">
            <a:extLst>
              <a:ext uri="{FF2B5EF4-FFF2-40B4-BE49-F238E27FC236}">
                <a16:creationId xmlns:a16="http://schemas.microsoft.com/office/drawing/2014/main" id="{E7A066F8-09FA-79C8-0238-8A57EC44A0EA}"/>
              </a:ext>
            </a:extLst>
          </p:cNvPr>
          <p:cNvSpPr txBox="1"/>
          <p:nvPr/>
        </p:nvSpPr>
        <p:spPr>
          <a:xfrm>
            <a:off x="329422" y="4426183"/>
            <a:ext cx="1313944" cy="91289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IN" sz="1600" dirty="0">
                <a:latin typeface="Calibri"/>
                <a:ea typeface="Calibri"/>
                <a:cs typeface="Calibri"/>
                <a:sym typeface="Calibri"/>
              </a:rPr>
              <a:t>Hybrid </a:t>
            </a:r>
            <a:r>
              <a:rPr lang="en-IN" sz="1600" dirty="0" err="1">
                <a:latin typeface="Calibri"/>
                <a:ea typeface="Calibri"/>
                <a:cs typeface="Calibri"/>
                <a:sym typeface="Calibri"/>
              </a:rPr>
              <a:t>ViT</a:t>
            </a:r>
            <a:endParaRPr sz="1600" dirty="0">
              <a:latin typeface="Calibri"/>
              <a:ea typeface="Calibri"/>
              <a:cs typeface="Calibri"/>
              <a:sym typeface="Calibri"/>
            </a:endParaRPr>
          </a:p>
          <a:p>
            <a:pPr marL="0" lvl="0" indent="0" algn="l" rtl="0">
              <a:spcBef>
                <a:spcPts val="0"/>
              </a:spcBef>
              <a:spcAft>
                <a:spcPts val="0"/>
              </a:spcAft>
              <a:buNone/>
            </a:pPr>
            <a:r>
              <a:rPr lang="en-IN" sz="1600" dirty="0">
                <a:latin typeface="Calibri"/>
                <a:ea typeface="Calibri"/>
                <a:cs typeface="Calibri"/>
                <a:sym typeface="Calibri"/>
              </a:rPr>
              <a:t>Layer - 12</a:t>
            </a:r>
            <a:endParaRPr sz="1600" dirty="0">
              <a:latin typeface="Calibri"/>
              <a:ea typeface="Calibri"/>
              <a:cs typeface="Calibri"/>
              <a:sym typeface="Calibri"/>
            </a:endParaRPr>
          </a:p>
          <a:p>
            <a:pPr marL="0" lvl="0" indent="0" algn="l" rtl="0">
              <a:spcBef>
                <a:spcPts val="0"/>
              </a:spcBef>
              <a:spcAft>
                <a:spcPts val="0"/>
              </a:spcAft>
              <a:buNone/>
            </a:pPr>
            <a:r>
              <a:rPr lang="en-IN" sz="1600" dirty="0">
                <a:latin typeface="Calibri"/>
                <a:ea typeface="Calibri"/>
                <a:cs typeface="Calibri"/>
                <a:sym typeface="Calibri"/>
              </a:rPr>
              <a:t>Patch size - 7</a:t>
            </a:r>
            <a:endParaRPr sz="1600" dirty="0">
              <a:latin typeface="Calibri"/>
              <a:ea typeface="Calibri"/>
              <a:cs typeface="Calibri"/>
              <a:sym typeface="Calibri"/>
            </a:endParaRPr>
          </a:p>
        </p:txBody>
      </p:sp>
      <p:sp>
        <p:nvSpPr>
          <p:cNvPr id="12" name="Google Shape;569;p53">
            <a:extLst>
              <a:ext uri="{FF2B5EF4-FFF2-40B4-BE49-F238E27FC236}">
                <a16:creationId xmlns:a16="http://schemas.microsoft.com/office/drawing/2014/main" id="{2079B211-0317-563C-3C41-78EAE15D4256}"/>
              </a:ext>
            </a:extLst>
          </p:cNvPr>
          <p:cNvSpPr txBox="1"/>
          <p:nvPr/>
        </p:nvSpPr>
        <p:spPr>
          <a:xfrm>
            <a:off x="10382092" y="2431873"/>
            <a:ext cx="1369824" cy="96156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IN" sz="1600" dirty="0" err="1">
                <a:latin typeface="Calibri"/>
                <a:ea typeface="Calibri"/>
                <a:cs typeface="Calibri"/>
                <a:sym typeface="Calibri"/>
              </a:rPr>
              <a:t>ViT</a:t>
            </a:r>
            <a:endParaRPr sz="1600" dirty="0">
              <a:latin typeface="Calibri"/>
              <a:ea typeface="Calibri"/>
              <a:cs typeface="Calibri"/>
              <a:sym typeface="Calibri"/>
            </a:endParaRPr>
          </a:p>
          <a:p>
            <a:pPr marL="0" lvl="0" indent="0" algn="l" rtl="0">
              <a:spcBef>
                <a:spcPts val="0"/>
              </a:spcBef>
              <a:spcAft>
                <a:spcPts val="0"/>
              </a:spcAft>
              <a:buNone/>
            </a:pPr>
            <a:r>
              <a:rPr lang="en-IN" sz="1600" dirty="0">
                <a:latin typeface="Calibri"/>
                <a:ea typeface="Calibri"/>
                <a:cs typeface="Calibri"/>
                <a:sym typeface="Calibri"/>
              </a:rPr>
              <a:t>Layer - 12</a:t>
            </a:r>
            <a:endParaRPr sz="1600" dirty="0">
              <a:latin typeface="Calibri"/>
              <a:ea typeface="Calibri"/>
              <a:cs typeface="Calibri"/>
              <a:sym typeface="Calibri"/>
            </a:endParaRPr>
          </a:p>
          <a:p>
            <a:pPr marL="0" lvl="0" indent="0" algn="l" rtl="0">
              <a:spcBef>
                <a:spcPts val="0"/>
              </a:spcBef>
              <a:spcAft>
                <a:spcPts val="0"/>
              </a:spcAft>
              <a:buNone/>
            </a:pPr>
            <a:r>
              <a:rPr lang="en-IN" sz="1600" dirty="0">
                <a:latin typeface="Calibri"/>
                <a:ea typeface="Calibri"/>
                <a:cs typeface="Calibri"/>
                <a:sym typeface="Calibri"/>
              </a:rPr>
              <a:t>Patch size - 4</a:t>
            </a:r>
            <a:endParaRPr sz="1600" dirty="0">
              <a:latin typeface="Calibri"/>
              <a:ea typeface="Calibri"/>
              <a:cs typeface="Calibri"/>
              <a:sym typeface="Calibri"/>
            </a:endParaRPr>
          </a:p>
        </p:txBody>
      </p:sp>
      <p:sp>
        <p:nvSpPr>
          <p:cNvPr id="13" name="Google Shape;570;p53">
            <a:extLst>
              <a:ext uri="{FF2B5EF4-FFF2-40B4-BE49-F238E27FC236}">
                <a16:creationId xmlns:a16="http://schemas.microsoft.com/office/drawing/2014/main" id="{2D741A65-157A-C59B-427E-B1DBB3B6B0FC}"/>
              </a:ext>
            </a:extLst>
          </p:cNvPr>
          <p:cNvSpPr txBox="1"/>
          <p:nvPr/>
        </p:nvSpPr>
        <p:spPr>
          <a:xfrm>
            <a:off x="10321132" y="4494936"/>
            <a:ext cx="1369824" cy="548249"/>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IN" sz="1600">
                <a:latin typeface="Calibri"/>
                <a:ea typeface="Calibri"/>
                <a:cs typeface="Calibri"/>
                <a:sym typeface="Calibri"/>
              </a:rPr>
              <a:t>ResNet34</a:t>
            </a:r>
            <a:endParaRPr sz="1600">
              <a:latin typeface="Calibri"/>
              <a:ea typeface="Calibri"/>
              <a:cs typeface="Calibri"/>
              <a:sym typeface="Calibri"/>
            </a:endParaRPr>
          </a:p>
        </p:txBody>
      </p:sp>
    </p:spTree>
    <p:extLst>
      <p:ext uri="{BB962C8B-B14F-4D97-AF65-F5344CB8AC3E}">
        <p14:creationId xmlns:p14="http://schemas.microsoft.com/office/powerpoint/2010/main" val="3765763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8"/>
          <p:cNvSpPr txBox="1">
            <a:spLocks noGrp="1"/>
          </p:cNvSpPr>
          <p:nvPr>
            <p:ph type="title"/>
          </p:nvPr>
        </p:nvSpPr>
        <p:spPr>
          <a:xfrm>
            <a:off x="441520" y="1111778"/>
            <a:ext cx="10515600" cy="726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sz="2800" b="1" dirty="0">
                <a:latin typeface="+mn-lt"/>
              </a:rPr>
              <a:t>Attention Map </a:t>
            </a:r>
            <a:r>
              <a:rPr lang="en-IN" sz="2800" b="1" dirty="0" err="1">
                <a:latin typeface="+mn-lt"/>
              </a:rPr>
              <a:t>Visuali</a:t>
            </a:r>
            <a:r>
              <a:rPr lang="en-US" altLang="zh-CN" sz="2800" b="1" dirty="0">
                <a:latin typeface="+mn-lt"/>
              </a:rPr>
              <a:t>z</a:t>
            </a:r>
            <a:r>
              <a:rPr lang="en-IN" sz="2800" b="1" dirty="0" err="1">
                <a:latin typeface="+mn-lt"/>
              </a:rPr>
              <a:t>ation</a:t>
            </a:r>
            <a:endParaRPr sz="2800" b="1" dirty="0">
              <a:latin typeface="+mn-lt"/>
            </a:endParaRPr>
          </a:p>
        </p:txBody>
      </p:sp>
      <p:pic>
        <p:nvPicPr>
          <p:cNvPr id="511" name="Google Shape;511;p48"/>
          <p:cNvPicPr preferRelativeResize="0"/>
          <p:nvPr/>
        </p:nvPicPr>
        <p:blipFill rotWithShape="1">
          <a:blip r:embed="rId3">
            <a:alphaModFix/>
          </a:blip>
          <a:srcRect l="8867" t="7833" r="53731" b="13752"/>
          <a:stretch/>
        </p:blipFill>
        <p:spPr>
          <a:xfrm>
            <a:off x="963614" y="2052853"/>
            <a:ext cx="1688926" cy="1688925"/>
          </a:xfrm>
          <a:prstGeom prst="rect">
            <a:avLst/>
          </a:prstGeom>
          <a:noFill/>
          <a:ln>
            <a:noFill/>
          </a:ln>
        </p:spPr>
      </p:pic>
      <p:pic>
        <p:nvPicPr>
          <p:cNvPr id="512" name="Google Shape;512;p48"/>
          <p:cNvPicPr preferRelativeResize="0"/>
          <p:nvPr/>
        </p:nvPicPr>
        <p:blipFill rotWithShape="1">
          <a:blip r:embed="rId4">
            <a:alphaModFix/>
          </a:blip>
          <a:srcRect l="8971" t="8065" r="53848" b="12239"/>
          <a:stretch/>
        </p:blipFill>
        <p:spPr>
          <a:xfrm>
            <a:off x="7050554" y="2045353"/>
            <a:ext cx="1652105" cy="1688925"/>
          </a:xfrm>
          <a:prstGeom prst="rect">
            <a:avLst/>
          </a:prstGeom>
          <a:noFill/>
          <a:ln>
            <a:noFill/>
          </a:ln>
        </p:spPr>
      </p:pic>
      <p:pic>
        <p:nvPicPr>
          <p:cNvPr id="513" name="Google Shape;513;p48"/>
          <p:cNvPicPr preferRelativeResize="0"/>
          <p:nvPr/>
        </p:nvPicPr>
        <p:blipFill rotWithShape="1">
          <a:blip r:embed="rId5">
            <a:alphaModFix/>
          </a:blip>
          <a:srcRect l="8564" t="6226" r="54037" b="12912"/>
          <a:stretch/>
        </p:blipFill>
        <p:spPr>
          <a:xfrm>
            <a:off x="963614" y="4179710"/>
            <a:ext cx="1688926" cy="1741726"/>
          </a:xfrm>
          <a:prstGeom prst="rect">
            <a:avLst/>
          </a:prstGeom>
          <a:noFill/>
          <a:ln>
            <a:noFill/>
          </a:ln>
        </p:spPr>
      </p:pic>
      <p:pic>
        <p:nvPicPr>
          <p:cNvPr id="514" name="Google Shape;514;p48"/>
          <p:cNvPicPr preferRelativeResize="0"/>
          <p:nvPr/>
        </p:nvPicPr>
        <p:blipFill rotWithShape="1">
          <a:blip r:embed="rId6">
            <a:alphaModFix/>
          </a:blip>
          <a:srcRect l="8774" t="6555" r="53825" b="15025"/>
          <a:stretch/>
        </p:blipFill>
        <p:spPr>
          <a:xfrm>
            <a:off x="7016904" y="4320705"/>
            <a:ext cx="1688926" cy="1688925"/>
          </a:xfrm>
          <a:prstGeom prst="rect">
            <a:avLst/>
          </a:prstGeom>
          <a:noFill/>
          <a:ln>
            <a:noFill/>
          </a:ln>
        </p:spPr>
      </p:pic>
      <p:pic>
        <p:nvPicPr>
          <p:cNvPr id="515" name="Google Shape;515;p48"/>
          <p:cNvPicPr preferRelativeResize="0"/>
          <p:nvPr/>
        </p:nvPicPr>
        <p:blipFill rotWithShape="1">
          <a:blip r:embed="rId3">
            <a:alphaModFix/>
          </a:blip>
          <a:srcRect l="61303" t="8727" r="1296" b="12859"/>
          <a:stretch/>
        </p:blipFill>
        <p:spPr>
          <a:xfrm>
            <a:off x="3483000" y="2071753"/>
            <a:ext cx="1688926" cy="1688925"/>
          </a:xfrm>
          <a:prstGeom prst="rect">
            <a:avLst/>
          </a:prstGeom>
          <a:noFill/>
          <a:ln>
            <a:noFill/>
          </a:ln>
        </p:spPr>
      </p:pic>
      <p:pic>
        <p:nvPicPr>
          <p:cNvPr id="516" name="Google Shape;516;p48"/>
          <p:cNvPicPr preferRelativeResize="0"/>
          <p:nvPr/>
        </p:nvPicPr>
        <p:blipFill rotWithShape="1">
          <a:blip r:embed="rId4">
            <a:alphaModFix/>
          </a:blip>
          <a:srcRect l="60975" t="7833" r="1844" b="12471"/>
          <a:stretch/>
        </p:blipFill>
        <p:spPr>
          <a:xfrm>
            <a:off x="9515793" y="2058016"/>
            <a:ext cx="1577565" cy="1612724"/>
          </a:xfrm>
          <a:prstGeom prst="rect">
            <a:avLst/>
          </a:prstGeom>
          <a:noFill/>
          <a:ln>
            <a:noFill/>
          </a:ln>
        </p:spPr>
      </p:pic>
      <p:pic>
        <p:nvPicPr>
          <p:cNvPr id="517" name="Google Shape;517;p48"/>
          <p:cNvPicPr preferRelativeResize="0"/>
          <p:nvPr/>
        </p:nvPicPr>
        <p:blipFill rotWithShape="1">
          <a:blip r:embed="rId5">
            <a:alphaModFix/>
          </a:blip>
          <a:srcRect l="61287" t="7448" r="1311" b="14137"/>
          <a:stretch/>
        </p:blipFill>
        <p:spPr>
          <a:xfrm>
            <a:off x="3449350" y="4282310"/>
            <a:ext cx="1688926" cy="1688925"/>
          </a:xfrm>
          <a:prstGeom prst="rect">
            <a:avLst/>
          </a:prstGeom>
          <a:noFill/>
          <a:ln>
            <a:noFill/>
          </a:ln>
        </p:spPr>
      </p:pic>
      <p:pic>
        <p:nvPicPr>
          <p:cNvPr id="518" name="Google Shape;518;p48"/>
          <p:cNvPicPr preferRelativeResize="0"/>
          <p:nvPr/>
        </p:nvPicPr>
        <p:blipFill rotWithShape="1">
          <a:blip r:embed="rId6">
            <a:alphaModFix/>
          </a:blip>
          <a:srcRect l="60626" t="8053" b="13534"/>
          <a:stretch/>
        </p:blipFill>
        <p:spPr>
          <a:xfrm>
            <a:off x="9482143" y="4357703"/>
            <a:ext cx="1778074" cy="1688925"/>
          </a:xfrm>
          <a:prstGeom prst="rect">
            <a:avLst/>
          </a:prstGeom>
          <a:noFill/>
          <a:ln>
            <a:noFill/>
          </a:ln>
        </p:spPr>
      </p:pic>
      <p:sp>
        <p:nvSpPr>
          <p:cNvPr id="519" name="Google Shape;519;p48"/>
          <p:cNvSpPr txBox="1"/>
          <p:nvPr/>
        </p:nvSpPr>
        <p:spPr>
          <a:xfrm>
            <a:off x="916689" y="6329235"/>
            <a:ext cx="10249800" cy="59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000000"/>
                </a:solidFill>
                <a:latin typeface="Calibri"/>
                <a:ea typeface="Calibri"/>
                <a:cs typeface="Calibri"/>
                <a:sym typeface="Calibri"/>
              </a:rPr>
              <a:t> Representative examples of attention from the output token to the input space</a:t>
            </a:r>
            <a:endParaRPr sz="2400" b="0" i="0" u="none" strike="noStrike" cap="none">
              <a:solidFill>
                <a:srgbClr val="000000"/>
              </a:solidFill>
              <a:latin typeface="Calibri"/>
              <a:ea typeface="Calibri"/>
              <a:cs typeface="Calibri"/>
              <a:sym typeface="Calibri"/>
            </a:endParaRPr>
          </a:p>
        </p:txBody>
      </p:sp>
      <p:sp>
        <p:nvSpPr>
          <p:cNvPr id="520" name="Google Shape;520;p48"/>
          <p:cNvSpPr/>
          <p:nvPr/>
        </p:nvSpPr>
        <p:spPr>
          <a:xfrm>
            <a:off x="2810898" y="3040109"/>
            <a:ext cx="473100" cy="38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8"/>
          <p:cNvSpPr/>
          <p:nvPr/>
        </p:nvSpPr>
        <p:spPr>
          <a:xfrm>
            <a:off x="8863276" y="3036788"/>
            <a:ext cx="473100" cy="38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8"/>
          <p:cNvSpPr/>
          <p:nvPr/>
        </p:nvSpPr>
        <p:spPr>
          <a:xfrm>
            <a:off x="2814395" y="4933422"/>
            <a:ext cx="473100" cy="38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8"/>
          <p:cNvSpPr/>
          <p:nvPr/>
        </p:nvSpPr>
        <p:spPr>
          <a:xfrm>
            <a:off x="8848037" y="4996072"/>
            <a:ext cx="473100" cy="386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47C52BF4-4D04-8807-3BC0-42B76083D51F}"/>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Vision Transformer</a:t>
            </a:r>
            <a:endParaRPr lang="en-CA"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B36A9-DF9A-5155-541E-C435ED2D139F}"/>
              </a:ext>
            </a:extLst>
          </p:cNvPr>
          <p:cNvSpPr>
            <a:spLocks noGrp="1"/>
          </p:cNvSpPr>
          <p:nvPr>
            <p:ph type="title"/>
          </p:nvPr>
        </p:nvSpPr>
        <p:spPr/>
        <p:txBody>
          <a:bodyPr/>
          <a:lstStyle/>
          <a:p>
            <a:r>
              <a:rPr lang="en-US" altLang="zh-CN" dirty="0"/>
              <a:t>Thanks</a:t>
            </a:r>
            <a:endParaRPr lang="zh-CN" altLang="en-US" dirty="0"/>
          </a:p>
        </p:txBody>
      </p:sp>
      <p:sp>
        <p:nvSpPr>
          <p:cNvPr id="3" name="内容占位符 2">
            <a:extLst>
              <a:ext uri="{FF2B5EF4-FFF2-40B4-BE49-F238E27FC236}">
                <a16:creationId xmlns:a16="http://schemas.microsoft.com/office/drawing/2014/main" id="{5614ED29-1DFE-3BDB-2534-9EFE8AC7E46E}"/>
              </a:ext>
            </a:extLst>
          </p:cNvPr>
          <p:cNvSpPr>
            <a:spLocks noGrp="1"/>
          </p:cNvSpPr>
          <p:nvPr>
            <p:ph idx="1"/>
          </p:nvPr>
        </p:nvSpPr>
        <p:spPr/>
        <p:txBody>
          <a:bodyPr/>
          <a:lstStyle/>
          <a:p>
            <a:pPr marL="0" indent="0">
              <a:buNone/>
            </a:pPr>
            <a:r>
              <a:rPr lang="en-US" altLang="zh-CN" dirty="0"/>
              <a:t>Acknowledgements:</a:t>
            </a:r>
          </a:p>
          <a:p>
            <a:pPr marL="0" indent="0">
              <a:buNone/>
            </a:pPr>
            <a:r>
              <a:rPr lang="en-US" altLang="zh-CN" sz="1800" b="1" dirty="0"/>
              <a:t>Selected pictures and contents from: </a:t>
            </a:r>
          </a:p>
          <a:p>
            <a:pPr marL="342900" indent="-342900">
              <a:buAutoNum type="arabicPeriod"/>
            </a:pPr>
            <a:r>
              <a:rPr lang="en-US" altLang="zh-CN" sz="1800" dirty="0"/>
              <a:t>Andrew Ng, Stanford University, Chris </a:t>
            </a:r>
            <a:r>
              <a:rPr lang="en-US" altLang="zh-CN" sz="1800" dirty="0" err="1"/>
              <a:t>Olah</a:t>
            </a:r>
            <a:r>
              <a:rPr lang="en-US" altLang="zh-CN" sz="1800" dirty="0"/>
              <a:t>, Google Brain, Fei-Fei Li, Stanford University, Geoffrey Hinton, Google &amp; University of Toronto, Hung-</a:t>
            </a:r>
            <a:r>
              <a:rPr lang="en-US" altLang="zh-CN" sz="1800" dirty="0" err="1"/>
              <a:t>yi</a:t>
            </a:r>
            <a:r>
              <a:rPr lang="en-US" altLang="zh-CN" sz="1800" dirty="0"/>
              <a:t> Lee, National Taiwan University, Ian Goodfellow, Google Brain, Yann </a:t>
            </a:r>
            <a:r>
              <a:rPr lang="en-US" altLang="zh-CN" sz="1800" dirty="0" err="1"/>
              <a:t>LeCun</a:t>
            </a:r>
            <a:r>
              <a:rPr lang="en-US" altLang="zh-CN" sz="1800" dirty="0"/>
              <a:t>, New York University, </a:t>
            </a:r>
            <a:r>
              <a:rPr lang="en-US" altLang="zh-CN" sz="1800" dirty="0" err="1"/>
              <a:t>Yoshua</a:t>
            </a:r>
            <a:r>
              <a:rPr lang="en-US" altLang="zh-CN" sz="1800" dirty="0"/>
              <a:t> </a:t>
            </a:r>
            <a:r>
              <a:rPr lang="en-US" altLang="zh-CN" sz="1800" dirty="0" err="1"/>
              <a:t>Bengio</a:t>
            </a:r>
            <a:r>
              <a:rPr lang="en-US" altLang="zh-CN" sz="1800" dirty="0"/>
              <a:t>, </a:t>
            </a:r>
            <a:r>
              <a:rPr lang="en-US" altLang="zh-CN" sz="1800" dirty="0" err="1"/>
              <a:t>Universite</a:t>
            </a:r>
            <a:r>
              <a:rPr lang="en-US" altLang="zh-CN" sz="1800" dirty="0"/>
              <a:t> de Montreal</a:t>
            </a:r>
          </a:p>
          <a:p>
            <a:pPr marL="342900" indent="-342900">
              <a:buFont typeface="Arial" panose="020B0604020202020204" pitchFamily="34" charset="0"/>
              <a:buAutoNum type="arabicPeriod"/>
            </a:pPr>
            <a:r>
              <a:rPr lang="en-CA" altLang="zh-CN" sz="1800" dirty="0" err="1"/>
              <a:t>Jurafsky</a:t>
            </a:r>
            <a:r>
              <a:rPr lang="en-CA" altLang="zh-CN" sz="1800" dirty="0"/>
              <a:t> &amp; Martin 3</a:t>
            </a:r>
            <a:r>
              <a:rPr lang="en-CA" altLang="zh-CN" sz="1800" baseline="30000" dirty="0"/>
              <a:t>rd</a:t>
            </a:r>
            <a:r>
              <a:rPr lang="en-CA" altLang="zh-CN" sz="1800" dirty="0"/>
              <a:t> Ed </a:t>
            </a:r>
            <a:r>
              <a:rPr lang="en-US" altLang="zh-CN" sz="1800" dirty="0"/>
              <a:t>. </a:t>
            </a:r>
            <a:r>
              <a:rPr lang="en-CA" altLang="zh-CN" sz="1800" dirty="0">
                <a:hlinkClick r:id="rId3"/>
              </a:rPr>
              <a:t>https://jalammar.github.io/illustrated-transformer/</a:t>
            </a:r>
            <a:endParaRPr lang="en-CA" altLang="zh-CN" sz="1800" dirty="0"/>
          </a:p>
          <a:p>
            <a:pPr marL="342900" indent="-342900">
              <a:buFont typeface="Arial" panose="020B0604020202020204" pitchFamily="34" charset="0"/>
              <a:buAutoNum type="arabicPeriod"/>
            </a:pPr>
            <a:r>
              <a:rPr lang="en-US" altLang="zh-CN" sz="1800" dirty="0"/>
              <a:t>Giuseppe </a:t>
            </a:r>
            <a:r>
              <a:rPr lang="en-US" altLang="zh-CN" sz="1800" dirty="0" err="1"/>
              <a:t>Carenini</a:t>
            </a:r>
            <a:r>
              <a:rPr lang="en-US" altLang="zh-CN" sz="1800" dirty="0"/>
              <a:t>, UCB. CA, CPSC 503, Computational Linguistics, </a:t>
            </a:r>
            <a:r>
              <a:rPr lang="fr-FR" altLang="zh-CN" sz="1800" dirty="0"/>
              <a:t>Encoder Decoder / Attention/ Transformers /Lecture 15</a:t>
            </a:r>
          </a:p>
          <a:p>
            <a:pPr marL="342900" indent="-342900">
              <a:buFont typeface="Arial" panose="020B0604020202020204" pitchFamily="34" charset="0"/>
              <a:buAutoNum type="arabicPeriod"/>
            </a:pPr>
            <a:r>
              <a:rPr lang="fr-FR" altLang="zh-CN" sz="1800" dirty="0"/>
              <a:t>Hongyi Zhu and Hsinchun Chen, Artificial Intelligence Lab, University of Arizona, </a:t>
            </a:r>
            <a:r>
              <a:rPr lang="en-US" altLang="zh-CN" sz="1800" dirty="0"/>
              <a:t>An Introduction to </a:t>
            </a:r>
            <a:br>
              <a:rPr lang="en-US" altLang="zh-CN" sz="1800" dirty="0"/>
            </a:br>
            <a:r>
              <a:rPr lang="en-US" altLang="zh-CN" sz="1800" dirty="0"/>
              <a:t>Recurrent Neural Networks: Overview, Implementation, and Application</a:t>
            </a:r>
            <a:endParaRPr lang="fr-FR" altLang="zh-CN" sz="1800" dirty="0"/>
          </a:p>
          <a:p>
            <a:pPr marL="0" indent="0">
              <a:buNone/>
            </a:pPr>
            <a:endParaRPr lang="zh-CN" altLang="en-US" dirty="0"/>
          </a:p>
        </p:txBody>
      </p:sp>
      <p:sp>
        <p:nvSpPr>
          <p:cNvPr id="4" name="页脚占位符 3">
            <a:extLst>
              <a:ext uri="{FF2B5EF4-FFF2-40B4-BE49-F238E27FC236}">
                <a16:creationId xmlns:a16="http://schemas.microsoft.com/office/drawing/2014/main" id="{F374A407-86C1-7166-E841-BF4129B8D575}"/>
              </a:ext>
            </a:extLst>
          </p:cNvPr>
          <p:cNvSpPr>
            <a:spLocks noGrp="1"/>
          </p:cNvSpPr>
          <p:nvPr>
            <p:ph type="ftr" sz="quarter" idx="11"/>
          </p:nvPr>
        </p:nvSpPr>
        <p:spPr/>
        <p:txBody>
          <a:bodyPr/>
          <a:lstStyle/>
          <a:p>
            <a:r>
              <a:rPr lang="en-US" altLang="zh-CN"/>
              <a:t>@2023 Stan Z. Li, Westlake University</a:t>
            </a:r>
            <a:endParaRPr lang="zh-CN" altLang="en-US"/>
          </a:p>
        </p:txBody>
      </p:sp>
    </p:spTree>
    <p:extLst>
      <p:ext uri="{BB962C8B-B14F-4D97-AF65-F5344CB8AC3E}">
        <p14:creationId xmlns:p14="http://schemas.microsoft.com/office/powerpoint/2010/main" val="298525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箭头: 右 39">
            <a:extLst>
              <a:ext uri="{FF2B5EF4-FFF2-40B4-BE49-F238E27FC236}">
                <a16:creationId xmlns:a16="http://schemas.microsoft.com/office/drawing/2014/main" id="{E1807205-BAF7-51B3-318B-C9B47808790A}"/>
              </a:ext>
            </a:extLst>
          </p:cNvPr>
          <p:cNvSpPr/>
          <p:nvPr/>
        </p:nvSpPr>
        <p:spPr>
          <a:xfrm>
            <a:off x="2937262" y="1319259"/>
            <a:ext cx="2422210" cy="1733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BB8BB20-6C29-4458-8848-230F1EC88498}"/>
              </a:ext>
            </a:extLst>
          </p:cNvPr>
          <p:cNvSpPr>
            <a:spLocks noGrp="1"/>
          </p:cNvSpPr>
          <p:nvPr>
            <p:ph type="title"/>
          </p:nvPr>
        </p:nvSpPr>
        <p:spPr>
          <a:xfrm>
            <a:off x="0" y="239486"/>
            <a:ext cx="12192000" cy="986970"/>
          </a:xfrm>
        </p:spPr>
        <p:txBody>
          <a:bodyPr/>
          <a:lstStyle/>
          <a:p>
            <a:r>
              <a:rPr lang="en-US" altLang="zh-CN" dirty="0"/>
              <a:t>Sequence Modeling and RNN</a:t>
            </a:r>
            <a:endParaRPr lang="zh-CN" altLang="en-US" dirty="0"/>
          </a:p>
        </p:txBody>
      </p:sp>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8" name="文本框 7">
            <a:extLst>
              <a:ext uri="{FF2B5EF4-FFF2-40B4-BE49-F238E27FC236}">
                <a16:creationId xmlns:a16="http://schemas.microsoft.com/office/drawing/2014/main" id="{F1F3059F-22E1-7852-0D37-BEC51236409D}"/>
              </a:ext>
            </a:extLst>
          </p:cNvPr>
          <p:cNvSpPr txBox="1"/>
          <p:nvPr/>
        </p:nvSpPr>
        <p:spPr>
          <a:xfrm>
            <a:off x="100073" y="1307370"/>
            <a:ext cx="6220274" cy="1015663"/>
          </a:xfrm>
          <a:prstGeom prst="rect">
            <a:avLst/>
          </a:prstGeom>
          <a:noFill/>
        </p:spPr>
        <p:txBody>
          <a:bodyPr wrap="square">
            <a:spAutoFit/>
          </a:bodyPr>
          <a:lstStyle/>
          <a:p>
            <a:pPr algn="l"/>
            <a:r>
              <a:rPr lang="en-US" altLang="zh-CN" sz="2400" b="1" i="0" u="none" strike="noStrike" dirty="0">
                <a:effectLst/>
                <a:latin typeface="Gilroy"/>
              </a:rPr>
              <a:t>- Sequence Modeling</a:t>
            </a:r>
            <a:endParaRPr lang="en-US" altLang="zh-CN" sz="2400" b="0" i="0" dirty="0">
              <a:effectLst/>
              <a:latin typeface="Gilroy"/>
            </a:endParaRPr>
          </a:p>
          <a:p>
            <a:br>
              <a:rPr lang="en-US" altLang="zh-CN" b="0" i="0" dirty="0">
                <a:solidFill>
                  <a:srgbClr val="000000"/>
                </a:solidFill>
                <a:effectLst/>
                <a:latin typeface="Gilroy"/>
              </a:rPr>
            </a:br>
            <a:endParaRPr lang="zh-CN" altLang="en-US" dirty="0"/>
          </a:p>
        </p:txBody>
      </p:sp>
      <p:sp>
        <p:nvSpPr>
          <p:cNvPr id="11" name="Content Placeholder 2">
            <a:extLst>
              <a:ext uri="{FF2B5EF4-FFF2-40B4-BE49-F238E27FC236}">
                <a16:creationId xmlns:a16="http://schemas.microsoft.com/office/drawing/2014/main" id="{775CCDEE-8036-4C20-A92C-95FB5D33C8B1}"/>
              </a:ext>
            </a:extLst>
          </p:cNvPr>
          <p:cNvSpPr txBox="1">
            <a:spLocks/>
          </p:cNvSpPr>
          <p:nvPr/>
        </p:nvSpPr>
        <p:spPr>
          <a:xfrm>
            <a:off x="529957" y="1712472"/>
            <a:ext cx="11425748" cy="3686182"/>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b="1" dirty="0"/>
              <a:t>MLP:</a:t>
            </a:r>
            <a:endParaRPr lang="en-US" dirty="0"/>
          </a:p>
          <a:p>
            <a:endParaRPr lang="en-US" dirty="0"/>
          </a:p>
        </p:txBody>
      </p:sp>
      <p:sp>
        <p:nvSpPr>
          <p:cNvPr id="10" name="Manual Operation 3">
            <a:extLst>
              <a:ext uri="{FF2B5EF4-FFF2-40B4-BE49-F238E27FC236}">
                <a16:creationId xmlns:a16="http://schemas.microsoft.com/office/drawing/2014/main" id="{B7B74E91-A13F-F6C5-8319-FCB9C803E8FE}"/>
              </a:ext>
            </a:extLst>
          </p:cNvPr>
          <p:cNvSpPr/>
          <p:nvPr/>
        </p:nvSpPr>
        <p:spPr>
          <a:xfrm rot="10800000">
            <a:off x="970218" y="4310311"/>
            <a:ext cx="1967045" cy="458449"/>
          </a:xfrm>
          <a:prstGeom prst="flowChartManualOperation">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a:p>
        </p:txBody>
      </p:sp>
      <p:sp>
        <p:nvSpPr>
          <p:cNvPr id="13" name="Manual Operation 4">
            <a:extLst>
              <a:ext uri="{FF2B5EF4-FFF2-40B4-BE49-F238E27FC236}">
                <a16:creationId xmlns:a16="http://schemas.microsoft.com/office/drawing/2014/main" id="{37225B21-3199-185B-530F-B943F892AA4D}"/>
              </a:ext>
            </a:extLst>
          </p:cNvPr>
          <p:cNvSpPr/>
          <p:nvPr/>
        </p:nvSpPr>
        <p:spPr>
          <a:xfrm>
            <a:off x="970217" y="3254516"/>
            <a:ext cx="1967046" cy="510563"/>
          </a:xfrm>
          <a:prstGeom prst="flowChartManualOperation">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a:p>
        </p:txBody>
      </p:sp>
      <p:cxnSp>
        <p:nvCxnSpPr>
          <p:cNvPr id="14" name="Straight Arrow Connector 13">
            <a:extLst>
              <a:ext uri="{FF2B5EF4-FFF2-40B4-BE49-F238E27FC236}">
                <a16:creationId xmlns:a16="http://schemas.microsoft.com/office/drawing/2014/main" id="{9AB25B10-7364-AD0D-B3B5-10425CF7C771}"/>
              </a:ext>
            </a:extLst>
          </p:cNvPr>
          <p:cNvCxnSpPr>
            <a:cxnSpLocks/>
            <a:stCxn id="10" idx="2"/>
            <a:endCxn id="13" idx="2"/>
          </p:cNvCxnSpPr>
          <p:nvPr/>
        </p:nvCxnSpPr>
        <p:spPr>
          <a:xfrm flipV="1">
            <a:off x="1953740" y="3765079"/>
            <a:ext cx="0" cy="545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21">
            <a:extLst>
              <a:ext uri="{FF2B5EF4-FFF2-40B4-BE49-F238E27FC236}">
                <a16:creationId xmlns:a16="http://schemas.microsoft.com/office/drawing/2014/main" id="{6A372E23-F48D-3044-8B4C-E2C428E94DF5}"/>
              </a:ext>
            </a:extLst>
          </p:cNvPr>
          <p:cNvCxnSpPr/>
          <p:nvPr/>
        </p:nvCxnSpPr>
        <p:spPr>
          <a:xfrm flipV="1">
            <a:off x="1953740" y="4768761"/>
            <a:ext cx="0" cy="7178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39">
            <a:extLst>
              <a:ext uri="{FF2B5EF4-FFF2-40B4-BE49-F238E27FC236}">
                <a16:creationId xmlns:a16="http://schemas.microsoft.com/office/drawing/2014/main" id="{4A771A1A-7945-6ED9-302A-16ECA80B730D}"/>
              </a:ext>
            </a:extLst>
          </p:cNvPr>
          <p:cNvCxnSpPr>
            <a:cxnSpLocks/>
            <a:stCxn id="13" idx="0"/>
          </p:cNvCxnSpPr>
          <p:nvPr/>
        </p:nvCxnSpPr>
        <p:spPr>
          <a:xfrm flipV="1">
            <a:off x="1953740" y="2648168"/>
            <a:ext cx="0" cy="606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40">
            <a:extLst>
              <a:ext uri="{FF2B5EF4-FFF2-40B4-BE49-F238E27FC236}">
                <a16:creationId xmlns:a16="http://schemas.microsoft.com/office/drawing/2014/main" id="{48B7FBF6-474E-BB7F-3D45-D73EBF2CA833}"/>
              </a:ext>
            </a:extLst>
          </p:cNvPr>
          <p:cNvSpPr txBox="1"/>
          <p:nvPr/>
        </p:nvSpPr>
        <p:spPr>
          <a:xfrm>
            <a:off x="1542972" y="5521819"/>
            <a:ext cx="139429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A  B   C</a:t>
            </a:r>
          </a:p>
        </p:txBody>
      </p:sp>
      <p:sp>
        <p:nvSpPr>
          <p:cNvPr id="20" name="TextBox 41">
            <a:extLst>
              <a:ext uri="{FF2B5EF4-FFF2-40B4-BE49-F238E27FC236}">
                <a16:creationId xmlns:a16="http://schemas.microsoft.com/office/drawing/2014/main" id="{A7206928-07F3-CC5E-70D8-F958FCC048F2}"/>
              </a:ext>
            </a:extLst>
          </p:cNvPr>
          <p:cNvSpPr txBox="1"/>
          <p:nvPr/>
        </p:nvSpPr>
        <p:spPr>
          <a:xfrm>
            <a:off x="1401770" y="2323033"/>
            <a:ext cx="180844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800000"/>
                </a:solidFill>
              </a:rPr>
              <a:t>W  X   Y   Z</a:t>
            </a:r>
          </a:p>
        </p:txBody>
      </p:sp>
      <p:sp>
        <p:nvSpPr>
          <p:cNvPr id="22" name="文本框 21">
            <a:extLst>
              <a:ext uri="{FF2B5EF4-FFF2-40B4-BE49-F238E27FC236}">
                <a16:creationId xmlns:a16="http://schemas.microsoft.com/office/drawing/2014/main" id="{1E7EE1B0-4123-83E6-899A-DAC1D58156F7}"/>
              </a:ext>
            </a:extLst>
          </p:cNvPr>
          <p:cNvSpPr txBox="1"/>
          <p:nvPr/>
        </p:nvSpPr>
        <p:spPr>
          <a:xfrm>
            <a:off x="928968" y="5917189"/>
            <a:ext cx="6219264" cy="646331"/>
          </a:xfrm>
          <a:prstGeom prst="rect">
            <a:avLst/>
          </a:prstGeom>
          <a:noFill/>
        </p:spPr>
        <p:txBody>
          <a:bodyPr wrap="square">
            <a:spAutoFit/>
          </a:bodyPr>
          <a:lstStyle/>
          <a:p>
            <a:r>
              <a:rPr lang="en-US" altLang="zh-CN" sz="1800" b="1" i="0" u="none" strike="noStrike" dirty="0">
                <a:effectLst/>
                <a:latin typeface="Gilroy"/>
              </a:rPr>
              <a:t>Fixed input length</a:t>
            </a:r>
          </a:p>
          <a:p>
            <a:r>
              <a:rPr lang="en-US" altLang="zh-CN" b="1" dirty="0">
                <a:latin typeface="Gilroy"/>
              </a:rPr>
              <a:t>Fixed output length</a:t>
            </a:r>
            <a:endParaRPr lang="zh-CN" altLang="en-US" dirty="0"/>
          </a:p>
        </p:txBody>
      </p:sp>
      <p:sp>
        <p:nvSpPr>
          <p:cNvPr id="24" name="文本框 23">
            <a:extLst>
              <a:ext uri="{FF2B5EF4-FFF2-40B4-BE49-F238E27FC236}">
                <a16:creationId xmlns:a16="http://schemas.microsoft.com/office/drawing/2014/main" id="{1B4CD8A1-99B9-58CC-2C0D-B953153F642B}"/>
              </a:ext>
            </a:extLst>
          </p:cNvPr>
          <p:cNvSpPr txBox="1"/>
          <p:nvPr/>
        </p:nvSpPr>
        <p:spPr>
          <a:xfrm>
            <a:off x="3004317" y="1963350"/>
            <a:ext cx="2033665" cy="584775"/>
          </a:xfrm>
          <a:prstGeom prst="rect">
            <a:avLst/>
          </a:prstGeom>
          <a:noFill/>
        </p:spPr>
        <p:txBody>
          <a:bodyPr wrap="square">
            <a:spAutoFit/>
          </a:bodyPr>
          <a:lstStyle/>
          <a:p>
            <a:r>
              <a:rPr lang="en-US" altLang="zh-CN" sz="1600" b="1" dirty="0"/>
              <a:t>Transform MLP into a recurrent way</a:t>
            </a:r>
            <a:endParaRPr lang="en-US" altLang="zh-CN" sz="1600" dirty="0"/>
          </a:p>
        </p:txBody>
      </p:sp>
      <p:pic>
        <p:nvPicPr>
          <p:cNvPr id="25" name="Picture 5">
            <a:extLst>
              <a:ext uri="{FF2B5EF4-FFF2-40B4-BE49-F238E27FC236}">
                <a16:creationId xmlns:a16="http://schemas.microsoft.com/office/drawing/2014/main" id="{8F739795-5838-3C59-5342-19ADCD389E86}"/>
              </a:ext>
            </a:extLst>
          </p:cNvPr>
          <p:cNvPicPr>
            <a:picLocks noChangeAspect="1"/>
          </p:cNvPicPr>
          <p:nvPr/>
        </p:nvPicPr>
        <p:blipFill>
          <a:blip r:embed="rId3"/>
          <a:stretch>
            <a:fillRect/>
          </a:stretch>
        </p:blipFill>
        <p:spPr>
          <a:xfrm>
            <a:off x="5087063" y="3060811"/>
            <a:ext cx="6816639" cy="1515672"/>
          </a:xfrm>
          <a:prstGeom prst="rect">
            <a:avLst/>
          </a:prstGeom>
        </p:spPr>
      </p:pic>
      <p:sp>
        <p:nvSpPr>
          <p:cNvPr id="26" name="Manual Operation 17">
            <a:extLst>
              <a:ext uri="{FF2B5EF4-FFF2-40B4-BE49-F238E27FC236}">
                <a16:creationId xmlns:a16="http://schemas.microsoft.com/office/drawing/2014/main" id="{DC672B39-BCCB-280A-A27E-352017F8AC31}"/>
              </a:ext>
            </a:extLst>
          </p:cNvPr>
          <p:cNvSpPr/>
          <p:nvPr/>
        </p:nvSpPr>
        <p:spPr>
          <a:xfrm rot="10800000">
            <a:off x="5310567" y="3405444"/>
            <a:ext cx="2375344" cy="646331"/>
          </a:xfrm>
          <a:prstGeom prst="flowChartManualOperation">
            <a:avLst/>
          </a:prstGeom>
          <a:gradFill flip="none" rotWithShape="1">
            <a:gsLst>
              <a:gs pos="0">
                <a:schemeClr val="accent1">
                  <a:shade val="47500"/>
                  <a:satMod val="137000"/>
                  <a:alpha val="37000"/>
                </a:schemeClr>
              </a:gs>
              <a:gs pos="55000">
                <a:schemeClr val="accent1">
                  <a:shade val="69000"/>
                  <a:satMod val="137000"/>
                  <a:alpha val="37000"/>
                </a:schemeClr>
              </a:gs>
              <a:gs pos="100000">
                <a:schemeClr val="accent1">
                  <a:shade val="98000"/>
                  <a:satMod val="137000"/>
                  <a:alpha val="37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Manual Operation 18">
            <a:extLst>
              <a:ext uri="{FF2B5EF4-FFF2-40B4-BE49-F238E27FC236}">
                <a16:creationId xmlns:a16="http://schemas.microsoft.com/office/drawing/2014/main" id="{17355116-C1B0-5F9B-1803-2D506385C626}"/>
              </a:ext>
            </a:extLst>
          </p:cNvPr>
          <p:cNvSpPr/>
          <p:nvPr/>
        </p:nvSpPr>
        <p:spPr>
          <a:xfrm>
            <a:off x="7549593" y="3405444"/>
            <a:ext cx="4283820" cy="646332"/>
          </a:xfrm>
          <a:prstGeom prst="flowChartManualOperation">
            <a:avLst/>
          </a:prstGeom>
          <a:gradFill flip="none" rotWithShape="1">
            <a:gsLst>
              <a:gs pos="0">
                <a:schemeClr val="accent2">
                  <a:shade val="47500"/>
                  <a:satMod val="137000"/>
                  <a:alpha val="45000"/>
                </a:schemeClr>
              </a:gs>
              <a:gs pos="55000">
                <a:schemeClr val="accent2">
                  <a:shade val="69000"/>
                  <a:satMod val="137000"/>
                  <a:alpha val="45000"/>
                </a:schemeClr>
              </a:gs>
              <a:gs pos="100000">
                <a:schemeClr val="accent2">
                  <a:shade val="98000"/>
                  <a:satMod val="137000"/>
                  <a:alpha val="45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文本框 33">
            <a:extLst>
              <a:ext uri="{FF2B5EF4-FFF2-40B4-BE49-F238E27FC236}">
                <a16:creationId xmlns:a16="http://schemas.microsoft.com/office/drawing/2014/main" id="{6FCD929B-3BD1-DD4C-8195-B5D2B4E96906}"/>
              </a:ext>
            </a:extLst>
          </p:cNvPr>
          <p:cNvSpPr txBox="1"/>
          <p:nvPr/>
        </p:nvSpPr>
        <p:spPr>
          <a:xfrm>
            <a:off x="4931709" y="5401130"/>
            <a:ext cx="6219264" cy="646331"/>
          </a:xfrm>
          <a:prstGeom prst="rect">
            <a:avLst/>
          </a:prstGeom>
          <a:noFill/>
        </p:spPr>
        <p:txBody>
          <a:bodyPr wrap="square">
            <a:spAutoFit/>
          </a:bodyPr>
          <a:lstStyle/>
          <a:p>
            <a:r>
              <a:rPr lang="en-US" altLang="zh-CN" sz="1800" b="1" i="0" u="none" strike="noStrike" dirty="0">
                <a:effectLst/>
                <a:latin typeface="Gilroy"/>
              </a:rPr>
              <a:t>Every single unit is a MLP</a:t>
            </a:r>
          </a:p>
          <a:p>
            <a:r>
              <a:rPr lang="en-US" altLang="zh-CN" b="1" dirty="0">
                <a:latin typeface="Gilroy"/>
              </a:rPr>
              <a:t>While the hidden state flows through the sequence</a:t>
            </a:r>
            <a:endParaRPr lang="zh-CN" altLang="en-US" dirty="0"/>
          </a:p>
        </p:txBody>
      </p:sp>
      <p:cxnSp>
        <p:nvCxnSpPr>
          <p:cNvPr id="37" name="直接箭头连接符 36">
            <a:extLst>
              <a:ext uri="{FF2B5EF4-FFF2-40B4-BE49-F238E27FC236}">
                <a16:creationId xmlns:a16="http://schemas.microsoft.com/office/drawing/2014/main" id="{D5A64BA2-4F8D-90FC-6096-7344C0A86F33}"/>
              </a:ext>
            </a:extLst>
          </p:cNvPr>
          <p:cNvCxnSpPr/>
          <p:nvPr/>
        </p:nvCxnSpPr>
        <p:spPr>
          <a:xfrm>
            <a:off x="4370294" y="5127710"/>
            <a:ext cx="734209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9" name="文本框 38">
            <a:extLst>
              <a:ext uri="{FF2B5EF4-FFF2-40B4-BE49-F238E27FC236}">
                <a16:creationId xmlns:a16="http://schemas.microsoft.com/office/drawing/2014/main" id="{1B73C280-F22E-D7F4-5AF6-1CD11979F02D}"/>
              </a:ext>
            </a:extLst>
          </p:cNvPr>
          <p:cNvSpPr txBox="1"/>
          <p:nvPr/>
        </p:nvSpPr>
        <p:spPr>
          <a:xfrm>
            <a:off x="5774039" y="1924161"/>
            <a:ext cx="6219264" cy="400110"/>
          </a:xfrm>
          <a:prstGeom prst="rect">
            <a:avLst/>
          </a:prstGeom>
          <a:noFill/>
        </p:spPr>
        <p:txBody>
          <a:bodyPr wrap="square">
            <a:spAutoFit/>
          </a:bodyPr>
          <a:lstStyle/>
          <a:p>
            <a:r>
              <a:rPr lang="en-US" altLang="zh-CN" sz="2000" b="1" dirty="0"/>
              <a:t>RNN:</a:t>
            </a:r>
            <a:endParaRPr lang="zh-CN" altLang="en-US" sz="2000" b="1" dirty="0"/>
          </a:p>
        </p:txBody>
      </p:sp>
      <p:pic>
        <p:nvPicPr>
          <p:cNvPr id="3" name="Picture 6">
            <a:extLst>
              <a:ext uri="{FF2B5EF4-FFF2-40B4-BE49-F238E27FC236}">
                <a16:creationId xmlns:a16="http://schemas.microsoft.com/office/drawing/2014/main" id="{8353E5B4-7C42-069C-A59E-C7D775A70124}"/>
              </a:ext>
            </a:extLst>
          </p:cNvPr>
          <p:cNvPicPr>
            <a:picLocks noChangeAspect="1"/>
          </p:cNvPicPr>
          <p:nvPr/>
        </p:nvPicPr>
        <p:blipFill>
          <a:blip r:embed="rId4"/>
          <a:stretch>
            <a:fillRect/>
          </a:stretch>
        </p:blipFill>
        <p:spPr>
          <a:xfrm>
            <a:off x="8153400" y="1963350"/>
            <a:ext cx="2665003" cy="604274"/>
          </a:xfrm>
          <a:prstGeom prst="rect">
            <a:avLst/>
          </a:prstGeom>
        </p:spPr>
      </p:pic>
    </p:spTree>
    <p:extLst>
      <p:ext uri="{BB962C8B-B14F-4D97-AF65-F5344CB8AC3E}">
        <p14:creationId xmlns:p14="http://schemas.microsoft.com/office/powerpoint/2010/main" val="365893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8BB20-6C29-4458-8848-230F1EC88498}"/>
              </a:ext>
            </a:extLst>
          </p:cNvPr>
          <p:cNvSpPr>
            <a:spLocks noGrp="1"/>
          </p:cNvSpPr>
          <p:nvPr>
            <p:ph type="title"/>
          </p:nvPr>
        </p:nvSpPr>
        <p:spPr>
          <a:xfrm>
            <a:off x="0" y="239486"/>
            <a:ext cx="12192000" cy="986970"/>
          </a:xfrm>
        </p:spPr>
        <p:txBody>
          <a:bodyPr/>
          <a:lstStyle/>
          <a:p>
            <a:r>
              <a:rPr lang="en-US" altLang="zh-CN" dirty="0"/>
              <a:t>Sequence Modeling and RNN</a:t>
            </a:r>
            <a:endParaRPr lang="zh-CN" altLang="en-US" dirty="0"/>
          </a:p>
        </p:txBody>
      </p:sp>
      <p:sp>
        <p:nvSpPr>
          <p:cNvPr id="8" name="文本框 7">
            <a:extLst>
              <a:ext uri="{FF2B5EF4-FFF2-40B4-BE49-F238E27FC236}">
                <a16:creationId xmlns:a16="http://schemas.microsoft.com/office/drawing/2014/main" id="{F1F3059F-22E1-7852-0D37-BEC51236409D}"/>
              </a:ext>
            </a:extLst>
          </p:cNvPr>
          <p:cNvSpPr txBox="1"/>
          <p:nvPr/>
        </p:nvSpPr>
        <p:spPr>
          <a:xfrm>
            <a:off x="86626" y="1320817"/>
            <a:ext cx="6220274" cy="738664"/>
          </a:xfrm>
          <a:prstGeom prst="rect">
            <a:avLst/>
          </a:prstGeom>
          <a:noFill/>
        </p:spPr>
        <p:txBody>
          <a:bodyPr wrap="square">
            <a:spAutoFit/>
          </a:bodyPr>
          <a:lstStyle/>
          <a:p>
            <a:pPr algn="l"/>
            <a:r>
              <a:rPr lang="en-US" altLang="zh-CN" sz="2400" b="1" i="0" u="none" strike="noStrike" dirty="0">
                <a:effectLst/>
                <a:latin typeface="Gilroy"/>
              </a:rPr>
              <a:t>- RNN</a:t>
            </a:r>
            <a:br>
              <a:rPr lang="en-US" altLang="zh-CN" b="0" i="0" dirty="0">
                <a:solidFill>
                  <a:srgbClr val="000000"/>
                </a:solidFill>
                <a:effectLst/>
                <a:latin typeface="Gilroy"/>
              </a:rPr>
            </a:br>
            <a:endParaRPr lang="zh-CN" altLang="en-US" dirty="0"/>
          </a:p>
        </p:txBody>
      </p:sp>
      <p:sp>
        <p:nvSpPr>
          <p:cNvPr id="7" name="Content Placeholder 2">
            <a:extLst>
              <a:ext uri="{FF2B5EF4-FFF2-40B4-BE49-F238E27FC236}">
                <a16:creationId xmlns:a16="http://schemas.microsoft.com/office/drawing/2014/main" id="{76562A7E-A3A7-10EE-02FC-63B33ADC30FB}"/>
              </a:ext>
            </a:extLst>
          </p:cNvPr>
          <p:cNvSpPr>
            <a:spLocks noGrp="1"/>
          </p:cNvSpPr>
          <p:nvPr/>
        </p:nvSpPr>
        <p:spPr>
          <a:xfrm>
            <a:off x="352952" y="1741316"/>
            <a:ext cx="8119730" cy="864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Recurrent Neural Networks are networks with loops,  allowing information to persist.</a:t>
            </a:r>
          </a:p>
          <a:p>
            <a:endParaRPr lang="en-US" sz="1400" dirty="0"/>
          </a:p>
        </p:txBody>
      </p:sp>
      <p:pic>
        <p:nvPicPr>
          <p:cNvPr id="9" name="Picture 4">
            <a:extLst>
              <a:ext uri="{FF2B5EF4-FFF2-40B4-BE49-F238E27FC236}">
                <a16:creationId xmlns:a16="http://schemas.microsoft.com/office/drawing/2014/main" id="{8C714515-7730-0B50-0227-8F1872A1E3BA}"/>
              </a:ext>
            </a:extLst>
          </p:cNvPr>
          <p:cNvPicPr>
            <a:picLocks noChangeAspect="1"/>
          </p:cNvPicPr>
          <p:nvPr/>
        </p:nvPicPr>
        <p:blipFill>
          <a:blip r:embed="rId3"/>
          <a:stretch>
            <a:fillRect/>
          </a:stretch>
        </p:blipFill>
        <p:spPr>
          <a:xfrm>
            <a:off x="137109" y="2295404"/>
            <a:ext cx="4373310" cy="2370150"/>
          </a:xfrm>
          <a:prstGeom prst="rect">
            <a:avLst/>
          </a:prstGeom>
        </p:spPr>
      </p:pic>
      <p:sp>
        <p:nvSpPr>
          <p:cNvPr id="16" name="Rectangle 1">
            <a:extLst>
              <a:ext uri="{FF2B5EF4-FFF2-40B4-BE49-F238E27FC236}">
                <a16:creationId xmlns:a16="http://schemas.microsoft.com/office/drawing/2014/main" id="{8CE04897-9886-374D-F606-EBD514276C5A}"/>
              </a:ext>
            </a:extLst>
          </p:cNvPr>
          <p:cNvSpPr>
            <a:spLocks noChangeArrowheads="1"/>
          </p:cNvSpPr>
          <p:nvPr/>
        </p:nvSpPr>
        <p:spPr bwMode="auto">
          <a:xfrm>
            <a:off x="514637" y="5008794"/>
            <a:ext cx="517795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en-US" sz="1400" dirty="0">
                <a:solidFill>
                  <a:srgbClr val="333333"/>
                </a:solidFill>
                <a:latin typeface="+mn-lt"/>
                <a:ea typeface="CMS"/>
              </a:rPr>
              <a:t>In the above diagram, a chunk of neural network, </a:t>
            </a:r>
            <a:r>
              <a:rPr lang="en-US" altLang="en-US" sz="1400" b="1" i="1" dirty="0">
                <a:solidFill>
                  <a:srgbClr val="333333"/>
                </a:solidFill>
                <a:latin typeface="+mn-lt"/>
                <a:ea typeface="CMS"/>
              </a:rPr>
              <a:t>A = </a:t>
            </a:r>
            <a:r>
              <a:rPr lang="en-US" altLang="en-US" sz="1400" b="1" i="1" dirty="0" err="1">
                <a:solidFill>
                  <a:srgbClr val="333333"/>
                </a:solidFill>
                <a:latin typeface="+mn-lt"/>
                <a:ea typeface="CMS"/>
              </a:rPr>
              <a:t>f</a:t>
            </a:r>
            <a:r>
              <a:rPr lang="en-US" altLang="en-US" sz="1400" b="1" i="1" baseline="-25000" dirty="0" err="1">
                <a:solidFill>
                  <a:srgbClr val="333333"/>
                </a:solidFill>
                <a:latin typeface="+mn-lt"/>
                <a:ea typeface="CMS"/>
              </a:rPr>
              <a:t>W</a:t>
            </a:r>
            <a:r>
              <a:rPr lang="en-US" altLang="en-US" sz="1400" dirty="0">
                <a:solidFill>
                  <a:srgbClr val="333333"/>
                </a:solidFill>
                <a:latin typeface="+mn-lt"/>
                <a:ea typeface="CMS"/>
              </a:rPr>
              <a:t>, looks at some input </a:t>
            </a:r>
            <a:r>
              <a:rPr lang="en-US" altLang="en-US" sz="1600" b="1" i="1" dirty="0" err="1">
                <a:solidFill>
                  <a:srgbClr val="333333"/>
                </a:solidFill>
                <a:latin typeface="+mn-lt"/>
                <a:ea typeface="MathJax_Math-italic"/>
              </a:rPr>
              <a:t>x</a:t>
            </a:r>
            <a:r>
              <a:rPr lang="en-US" altLang="en-US" sz="1000" b="1" i="1" dirty="0" err="1">
                <a:solidFill>
                  <a:srgbClr val="333333"/>
                </a:solidFill>
                <a:latin typeface="+mn-lt"/>
                <a:ea typeface="MathJax_Math-italic"/>
              </a:rPr>
              <a:t>t</a:t>
            </a:r>
            <a:r>
              <a:rPr lang="en-US" altLang="en-US" sz="1400" dirty="0">
                <a:solidFill>
                  <a:srgbClr val="333333"/>
                </a:solidFill>
                <a:latin typeface="+mn-lt"/>
                <a:ea typeface="CMS"/>
              </a:rPr>
              <a:t> and outputs a value </a:t>
            </a:r>
            <a:r>
              <a:rPr lang="en-US" altLang="en-US" sz="1400" b="1" i="1" dirty="0">
                <a:solidFill>
                  <a:srgbClr val="333333"/>
                </a:solidFill>
                <a:latin typeface="+mn-lt"/>
                <a:ea typeface="MathJax_Math-italic"/>
              </a:rPr>
              <a:t>h</a:t>
            </a:r>
            <a:r>
              <a:rPr lang="en-US" altLang="en-US" sz="900" b="1" i="1" dirty="0">
                <a:solidFill>
                  <a:srgbClr val="333333"/>
                </a:solidFill>
                <a:latin typeface="+mn-lt"/>
                <a:ea typeface="MathJax_Math-italic"/>
              </a:rPr>
              <a:t>t</a:t>
            </a:r>
            <a:r>
              <a:rPr lang="en-US" altLang="en-US" sz="1400" dirty="0">
                <a:solidFill>
                  <a:srgbClr val="333333"/>
                </a:solidFill>
                <a:latin typeface="+mn-lt"/>
                <a:ea typeface="CMS"/>
              </a:rPr>
              <a:t>. A loop allows information to be passed from one step of the network to the next.</a:t>
            </a:r>
            <a:r>
              <a:rPr lang="en-US" altLang="en-US" sz="600" dirty="0">
                <a:latin typeface="+mn-lt"/>
              </a:rPr>
              <a:t> </a:t>
            </a:r>
            <a:endParaRPr lang="en-US" altLang="en-US" dirty="0">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17" name="TextBox 18">
                <a:extLst>
                  <a:ext uri="{FF2B5EF4-FFF2-40B4-BE49-F238E27FC236}">
                    <a16:creationId xmlns:a16="http://schemas.microsoft.com/office/drawing/2014/main" id="{66A10B06-A090-484E-B05C-B7B3EE71321C}"/>
                  </a:ext>
                </a:extLst>
              </p:cNvPr>
              <p:cNvSpPr txBox="1"/>
              <p:nvPr/>
            </p:nvSpPr>
            <p:spPr>
              <a:xfrm>
                <a:off x="3581486" y="2478223"/>
                <a:ext cx="323287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FF0000"/>
                    </a:solidFill>
                  </a:rPr>
                  <a:t>Output is to predict a vector </a:t>
                </a:r>
                <a:r>
                  <a:rPr lang="en-US" sz="1200" i="1" dirty="0" err="1">
                    <a:solidFill>
                      <a:srgbClr val="FF0000"/>
                    </a:solidFill>
                  </a:rPr>
                  <a:t>h</a:t>
                </a:r>
                <a:r>
                  <a:rPr lang="en-US" sz="1200" i="1" baseline="-25000" dirty="0" err="1">
                    <a:solidFill>
                      <a:srgbClr val="FF0000"/>
                    </a:solidFill>
                  </a:rPr>
                  <a:t>t</a:t>
                </a:r>
                <a:r>
                  <a:rPr lang="en-US" sz="1200" dirty="0">
                    <a:solidFill>
                      <a:srgbClr val="FF0000"/>
                    </a:solidFill>
                  </a:rPr>
                  <a:t>, where </a:t>
                </a:r>
                <a14:m>
                  <m:oMath xmlns:m="http://schemas.openxmlformats.org/officeDocument/2006/math">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𝑜𝑢𝑡𝑝𝑢𝑡</m:t>
                        </m:r>
                        <m:r>
                          <a:rPr lang="en-US" sz="1200" b="0" i="1" smtClean="0">
                            <a:solidFill>
                              <a:srgbClr val="FF0000"/>
                            </a:solidFill>
                            <a:latin typeface="Cambria Math" panose="02040503050406030204" pitchFamily="18" charset="0"/>
                          </a:rPr>
                          <m:t> </m:t>
                        </m:r>
                        <m:r>
                          <a:rPr lang="en-US" sz="1200" b="0" i="1" smtClean="0">
                            <a:solidFill>
                              <a:srgbClr val="FF0000"/>
                            </a:solidFill>
                            <a:latin typeface="Cambria Math" panose="02040503050406030204" pitchFamily="18" charset="0"/>
                          </a:rPr>
                          <m:t>𝑦</m:t>
                        </m:r>
                      </m:e>
                      <m:sub>
                        <m:r>
                          <a:rPr lang="en-US" sz="1200" b="0" i="1" smtClean="0">
                            <a:solidFill>
                              <a:srgbClr val="FF0000"/>
                            </a:solidFill>
                            <a:latin typeface="Cambria Math" panose="02040503050406030204" pitchFamily="18" charset="0"/>
                          </a:rPr>
                          <m:t>𝑡</m:t>
                        </m:r>
                      </m:sub>
                    </m:sSub>
                    <m:r>
                      <a:rPr lang="en-US" sz="1200" b="0" i="1" smtClean="0">
                        <a:solidFill>
                          <a:srgbClr val="FF0000"/>
                        </a:solidFill>
                        <a:latin typeface="Cambria Math" panose="02040503050406030204" pitchFamily="18" charset="0"/>
                      </a:rPr>
                      <m:t>=</m:t>
                    </m:r>
                    <m:r>
                      <a:rPr lang="en-US" sz="1200" b="0" i="1" smtClean="0">
                        <a:solidFill>
                          <a:srgbClr val="FF0000"/>
                        </a:solidFill>
                        <a:latin typeface="Cambria Math" panose="02040503050406030204" pitchFamily="18" charset="0"/>
                      </a:rPr>
                      <m:t>𝜑</m:t>
                    </m:r>
                    <m:r>
                      <a:rPr lang="en-US" sz="1200" b="0" i="1" smtClean="0">
                        <a:solidFill>
                          <a:srgbClr val="FF0000"/>
                        </a:solidFill>
                        <a:latin typeface="Cambria Math" panose="02040503050406030204" pitchFamily="18" charset="0"/>
                      </a:rPr>
                      <m:t>(</m:t>
                    </m:r>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h</m:t>
                        </m:r>
                      </m:e>
                      <m:sub>
                        <m:r>
                          <a:rPr lang="en-US" sz="1200" b="0" i="1" smtClean="0">
                            <a:solidFill>
                              <a:srgbClr val="FF0000"/>
                            </a:solidFill>
                            <a:latin typeface="Cambria Math" panose="02040503050406030204" pitchFamily="18" charset="0"/>
                          </a:rPr>
                          <m:t>𝑡</m:t>
                        </m:r>
                      </m:sub>
                    </m:sSub>
                    <m:r>
                      <a:rPr lang="en-US" sz="1200" b="0" i="1" smtClean="0">
                        <a:solidFill>
                          <a:srgbClr val="FF0000"/>
                        </a:solidFill>
                        <a:latin typeface="Cambria Math" panose="02040503050406030204" pitchFamily="18" charset="0"/>
                      </a:rPr>
                      <m:t>)</m:t>
                    </m:r>
                  </m:oMath>
                </a14:m>
                <a:r>
                  <a:rPr lang="en-US" sz="1200" dirty="0">
                    <a:solidFill>
                      <a:srgbClr val="FF0000"/>
                    </a:solidFill>
                  </a:rPr>
                  <a:t> at some time steps (</a:t>
                </a:r>
                <a:r>
                  <a:rPr lang="en-US" sz="1200" i="1" dirty="0">
                    <a:solidFill>
                      <a:srgbClr val="FF0000"/>
                    </a:solidFill>
                  </a:rPr>
                  <a:t>t</a:t>
                </a:r>
                <a:r>
                  <a:rPr lang="en-US" sz="1200" dirty="0">
                    <a:solidFill>
                      <a:srgbClr val="FF0000"/>
                    </a:solidFill>
                  </a:rPr>
                  <a:t>)</a:t>
                </a:r>
                <a:endParaRPr lang="en-US" sz="1000" dirty="0">
                  <a:solidFill>
                    <a:srgbClr val="FF0000"/>
                  </a:solidFill>
                </a:endParaRPr>
              </a:p>
            </p:txBody>
          </p:sp>
        </mc:Choice>
        <mc:Fallback>
          <p:sp>
            <p:nvSpPr>
              <p:cNvPr id="17" name="TextBox 18">
                <a:extLst>
                  <a:ext uri="{FF2B5EF4-FFF2-40B4-BE49-F238E27FC236}">
                    <a16:creationId xmlns:a16="http://schemas.microsoft.com/office/drawing/2014/main" id="{66A10B06-A090-484E-B05C-B7B3EE71321C}"/>
                  </a:ext>
                </a:extLst>
              </p:cNvPr>
              <p:cNvSpPr txBox="1">
                <a:spLocks noRot="1" noChangeAspect="1" noMove="1" noResize="1" noEditPoints="1" noAdjustHandles="1" noChangeArrowheads="1" noChangeShapeType="1" noTextEdit="1"/>
              </p:cNvSpPr>
              <p:nvPr/>
            </p:nvSpPr>
            <p:spPr>
              <a:xfrm>
                <a:off x="3581486" y="2478223"/>
                <a:ext cx="3232875" cy="461665"/>
              </a:xfrm>
              <a:prstGeom prst="rect">
                <a:avLst/>
              </a:prstGeom>
              <a:blipFill>
                <a:blip r:embed="rId4"/>
                <a:stretch>
                  <a:fillRect l="-189" t="-1333" b="-10667"/>
                </a:stretch>
              </a:blipFill>
            </p:spPr>
            <p:txBody>
              <a:bodyPr/>
              <a:lstStyle/>
              <a:p>
                <a:r>
                  <a:rPr lang="zh-CN" altLang="en-US">
                    <a:noFill/>
                  </a:rPr>
                  <a:t> </a:t>
                </a:r>
              </a:p>
            </p:txBody>
          </p:sp>
        </mc:Fallback>
      </mc:AlternateContent>
      <p:cxnSp>
        <p:nvCxnSpPr>
          <p:cNvPr id="21" name="Straight Arrow Connector 20">
            <a:extLst>
              <a:ext uri="{FF2B5EF4-FFF2-40B4-BE49-F238E27FC236}">
                <a16:creationId xmlns:a16="http://schemas.microsoft.com/office/drawing/2014/main" id="{B9F80656-18B8-403C-8B88-08F9F91733BC}"/>
              </a:ext>
            </a:extLst>
          </p:cNvPr>
          <p:cNvCxnSpPr/>
          <p:nvPr/>
        </p:nvCxnSpPr>
        <p:spPr>
          <a:xfrm flipH="1">
            <a:off x="2491075" y="2672351"/>
            <a:ext cx="874568" cy="546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6">
            <a:extLst>
              <a:ext uri="{FF2B5EF4-FFF2-40B4-BE49-F238E27FC236}">
                <a16:creationId xmlns:a16="http://schemas.microsoft.com/office/drawing/2014/main" id="{82E25CA6-1DEE-9C43-BC17-C9C79CB53F01}"/>
              </a:ext>
            </a:extLst>
          </p:cNvPr>
          <p:cNvPicPr>
            <a:picLocks noChangeAspect="1"/>
          </p:cNvPicPr>
          <p:nvPr/>
        </p:nvPicPr>
        <p:blipFill>
          <a:blip r:embed="rId5"/>
          <a:stretch>
            <a:fillRect/>
          </a:stretch>
        </p:blipFill>
        <p:spPr>
          <a:xfrm>
            <a:off x="8503564" y="770651"/>
            <a:ext cx="2596609" cy="3049506"/>
          </a:xfrm>
          <a:prstGeom prst="rect">
            <a:avLst/>
          </a:prstGeom>
        </p:spPr>
      </p:pic>
      <p:pic>
        <p:nvPicPr>
          <p:cNvPr id="28" name="Picture 22">
            <a:extLst>
              <a:ext uri="{FF2B5EF4-FFF2-40B4-BE49-F238E27FC236}">
                <a16:creationId xmlns:a16="http://schemas.microsoft.com/office/drawing/2014/main" id="{E4471A72-0743-754C-A31B-61E10F7FE9D7}"/>
              </a:ext>
            </a:extLst>
          </p:cNvPr>
          <p:cNvPicPr>
            <a:picLocks noChangeAspect="1"/>
          </p:cNvPicPr>
          <p:nvPr/>
        </p:nvPicPr>
        <p:blipFill>
          <a:blip r:embed="rId6"/>
          <a:stretch>
            <a:fillRect/>
          </a:stretch>
        </p:blipFill>
        <p:spPr>
          <a:xfrm>
            <a:off x="6351494" y="4335017"/>
            <a:ext cx="3359763" cy="1273938"/>
          </a:xfrm>
          <a:prstGeom prst="rect">
            <a:avLst/>
          </a:prstGeom>
        </p:spPr>
      </p:pic>
      <p:pic>
        <p:nvPicPr>
          <p:cNvPr id="29" name="Picture 23">
            <a:extLst>
              <a:ext uri="{FF2B5EF4-FFF2-40B4-BE49-F238E27FC236}">
                <a16:creationId xmlns:a16="http://schemas.microsoft.com/office/drawing/2014/main" id="{D13E0686-205D-204E-A4B4-CFB42FF362C6}"/>
              </a:ext>
            </a:extLst>
          </p:cNvPr>
          <p:cNvPicPr>
            <a:picLocks noChangeAspect="1"/>
          </p:cNvPicPr>
          <p:nvPr/>
        </p:nvPicPr>
        <p:blipFill>
          <a:blip r:embed="rId7"/>
          <a:stretch>
            <a:fillRect/>
          </a:stretch>
        </p:blipFill>
        <p:spPr>
          <a:xfrm>
            <a:off x="9613445" y="832647"/>
            <a:ext cx="376845" cy="440989"/>
          </a:xfrm>
          <a:prstGeom prst="rect">
            <a:avLst/>
          </a:prstGeom>
        </p:spPr>
      </p:pic>
      <p:pic>
        <p:nvPicPr>
          <p:cNvPr id="30" name="Picture 24">
            <a:extLst>
              <a:ext uri="{FF2B5EF4-FFF2-40B4-BE49-F238E27FC236}">
                <a16:creationId xmlns:a16="http://schemas.microsoft.com/office/drawing/2014/main" id="{F9E8C72A-AF0C-A743-B78C-D51E53B7BD75}"/>
              </a:ext>
            </a:extLst>
          </p:cNvPr>
          <p:cNvPicPr>
            <a:picLocks noChangeAspect="1"/>
          </p:cNvPicPr>
          <p:nvPr/>
        </p:nvPicPr>
        <p:blipFill>
          <a:blip r:embed="rId8"/>
          <a:stretch>
            <a:fillRect/>
          </a:stretch>
        </p:blipFill>
        <p:spPr>
          <a:xfrm>
            <a:off x="8102018" y="3366550"/>
            <a:ext cx="366779" cy="397994"/>
          </a:xfrm>
          <a:prstGeom prst="rect">
            <a:avLst/>
          </a:prstGeom>
        </p:spPr>
      </p:pic>
      <p:pic>
        <p:nvPicPr>
          <p:cNvPr id="31" name="Picture 25">
            <a:extLst>
              <a:ext uri="{FF2B5EF4-FFF2-40B4-BE49-F238E27FC236}">
                <a16:creationId xmlns:a16="http://schemas.microsoft.com/office/drawing/2014/main" id="{D779FD64-5B7C-2749-A257-F455B246BFA7}"/>
              </a:ext>
            </a:extLst>
          </p:cNvPr>
          <p:cNvPicPr>
            <a:picLocks noChangeAspect="1"/>
          </p:cNvPicPr>
          <p:nvPr/>
        </p:nvPicPr>
        <p:blipFill>
          <a:blip r:embed="rId9"/>
          <a:stretch>
            <a:fillRect/>
          </a:stretch>
        </p:blipFill>
        <p:spPr>
          <a:xfrm>
            <a:off x="8616664" y="2060928"/>
            <a:ext cx="439942" cy="399947"/>
          </a:xfrm>
          <a:prstGeom prst="rect">
            <a:avLst/>
          </a:prstGeom>
        </p:spPr>
      </p:pic>
    </p:spTree>
    <p:extLst>
      <p:ext uri="{BB962C8B-B14F-4D97-AF65-F5344CB8AC3E}">
        <p14:creationId xmlns:p14="http://schemas.microsoft.com/office/powerpoint/2010/main" val="3514418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8BB20-6C29-4458-8848-230F1EC88498}"/>
              </a:ext>
            </a:extLst>
          </p:cNvPr>
          <p:cNvSpPr>
            <a:spLocks noGrp="1"/>
          </p:cNvSpPr>
          <p:nvPr>
            <p:ph type="title"/>
          </p:nvPr>
        </p:nvSpPr>
        <p:spPr>
          <a:xfrm>
            <a:off x="0" y="239486"/>
            <a:ext cx="12192000" cy="986970"/>
          </a:xfrm>
        </p:spPr>
        <p:txBody>
          <a:bodyPr/>
          <a:lstStyle/>
          <a:p>
            <a:r>
              <a:rPr lang="en-US" altLang="zh-CN" dirty="0"/>
              <a:t>Sequence Modeling and RNN</a:t>
            </a:r>
            <a:endParaRPr lang="zh-CN" altLang="en-US" dirty="0"/>
          </a:p>
        </p:txBody>
      </p:sp>
      <p:sp>
        <p:nvSpPr>
          <p:cNvPr id="8" name="文本框 7">
            <a:extLst>
              <a:ext uri="{FF2B5EF4-FFF2-40B4-BE49-F238E27FC236}">
                <a16:creationId xmlns:a16="http://schemas.microsoft.com/office/drawing/2014/main" id="{F1F3059F-22E1-7852-0D37-BEC51236409D}"/>
              </a:ext>
            </a:extLst>
          </p:cNvPr>
          <p:cNvSpPr txBox="1"/>
          <p:nvPr/>
        </p:nvSpPr>
        <p:spPr>
          <a:xfrm>
            <a:off x="158344" y="1262246"/>
            <a:ext cx="6220274" cy="738664"/>
          </a:xfrm>
          <a:prstGeom prst="rect">
            <a:avLst/>
          </a:prstGeom>
          <a:noFill/>
        </p:spPr>
        <p:txBody>
          <a:bodyPr wrap="square">
            <a:spAutoFit/>
          </a:bodyPr>
          <a:lstStyle/>
          <a:p>
            <a:pPr algn="l"/>
            <a:r>
              <a:rPr lang="en-US" altLang="zh-CN" sz="2400" b="1" i="0" u="none" strike="noStrike" dirty="0">
                <a:effectLst/>
                <a:latin typeface="Gilroy"/>
              </a:rPr>
              <a:t>- RNN Units</a:t>
            </a:r>
            <a:br>
              <a:rPr lang="en-US" altLang="zh-CN" b="0" i="0" dirty="0">
                <a:solidFill>
                  <a:srgbClr val="000000"/>
                </a:solidFill>
                <a:effectLst/>
                <a:latin typeface="Gilroy"/>
              </a:rPr>
            </a:br>
            <a:endParaRPr lang="zh-CN" altLang="en-US" dirty="0"/>
          </a:p>
        </p:txBody>
      </p:sp>
      <p:sp>
        <p:nvSpPr>
          <p:cNvPr id="7" name="Content Placeholder 2">
            <a:extLst>
              <a:ext uri="{FF2B5EF4-FFF2-40B4-BE49-F238E27FC236}">
                <a16:creationId xmlns:a16="http://schemas.microsoft.com/office/drawing/2014/main" id="{76562A7E-A3A7-10EE-02FC-63B33ADC30FB}"/>
              </a:ext>
            </a:extLst>
          </p:cNvPr>
          <p:cNvSpPr>
            <a:spLocks noGrp="1"/>
          </p:cNvSpPr>
          <p:nvPr/>
        </p:nvSpPr>
        <p:spPr>
          <a:xfrm>
            <a:off x="357434" y="1750527"/>
            <a:ext cx="8119730" cy="864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3" name="Title 1">
            <a:extLst>
              <a:ext uri="{FF2B5EF4-FFF2-40B4-BE49-F238E27FC236}">
                <a16:creationId xmlns:a16="http://schemas.microsoft.com/office/drawing/2014/main" id="{4AAE9CF7-75E9-4E45-A44C-4076BDE01A0F}"/>
              </a:ext>
            </a:extLst>
          </p:cNvPr>
          <p:cNvSpPr>
            <a:spLocks noGrp="1"/>
          </p:cNvSpPr>
          <p:nvPr/>
        </p:nvSpPr>
        <p:spPr>
          <a:xfrm>
            <a:off x="310083" y="15098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Long Short-Term Memory (LSTM)</a:t>
            </a:r>
          </a:p>
        </p:txBody>
      </p:sp>
      <p:sp>
        <p:nvSpPr>
          <p:cNvPr id="4" name="Content Placeholder 2">
            <a:extLst>
              <a:ext uri="{FF2B5EF4-FFF2-40B4-BE49-F238E27FC236}">
                <a16:creationId xmlns:a16="http://schemas.microsoft.com/office/drawing/2014/main" id="{E1D88346-FED4-4314-9939-AF61033A96E3}"/>
              </a:ext>
            </a:extLst>
          </p:cNvPr>
          <p:cNvSpPr>
            <a:spLocks noGrp="1"/>
          </p:cNvSpPr>
          <p:nvPr/>
        </p:nvSpPr>
        <p:spPr>
          <a:xfrm>
            <a:off x="397249" y="2690615"/>
            <a:ext cx="71810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key to LSTMs is the </a:t>
            </a:r>
            <a:r>
              <a:rPr lang="en-US" sz="1800" b="1" dirty="0"/>
              <a:t>cell state</a:t>
            </a:r>
            <a:r>
              <a:rPr lang="en-US" sz="1800" dirty="0"/>
              <a:t>.</a:t>
            </a:r>
          </a:p>
          <a:p>
            <a:pPr lvl="1"/>
            <a:r>
              <a:rPr lang="en-US" sz="1600" b="1" dirty="0"/>
              <a:t>Stores information of the past </a:t>
            </a:r>
            <a:r>
              <a:rPr lang="en-US" sz="1600" b="1" dirty="0">
                <a:sym typeface="Wingdings" panose="05000000000000000000" pitchFamily="2" charset="2"/>
              </a:rPr>
              <a:t> long-term memory</a:t>
            </a:r>
            <a:endParaRPr lang="en-US" sz="1600" b="1" dirty="0"/>
          </a:p>
          <a:p>
            <a:pPr lvl="1"/>
            <a:r>
              <a:rPr lang="en-US" sz="1600" b="1" dirty="0"/>
              <a:t>Passes along time steps with minor linear interactions </a:t>
            </a:r>
            <a:r>
              <a:rPr lang="en-US" sz="1600" b="1" dirty="0">
                <a:sym typeface="Wingdings" panose="05000000000000000000" pitchFamily="2" charset="2"/>
              </a:rPr>
              <a:t> “additive”</a:t>
            </a:r>
          </a:p>
          <a:p>
            <a:pPr lvl="1"/>
            <a:r>
              <a:rPr lang="en-US" sz="1600" dirty="0"/>
              <a:t>Results in an </a:t>
            </a:r>
            <a:r>
              <a:rPr lang="en-US" sz="1600" b="1" dirty="0"/>
              <a:t>uninterrupted gradient flow </a:t>
            </a:r>
            <a:r>
              <a:rPr lang="en-US" sz="1600" dirty="0">
                <a:sym typeface="Wingdings" panose="05000000000000000000" pitchFamily="2" charset="2"/>
              </a:rPr>
              <a:t> errors in the past pertain and impact learning in the future</a:t>
            </a:r>
            <a:endParaRPr lang="en-US" sz="1600" dirty="0"/>
          </a:p>
          <a:p>
            <a:pPr lvl="1"/>
            <a:endParaRPr lang="en-US" sz="1600" dirty="0"/>
          </a:p>
          <a:p>
            <a:r>
              <a:rPr lang="en-US" sz="1800" dirty="0"/>
              <a:t>The LSTM cell manipulates input information with three gates.</a:t>
            </a:r>
          </a:p>
          <a:p>
            <a:pPr lvl="1"/>
            <a:r>
              <a:rPr lang="en-US" sz="1600" b="1" dirty="0"/>
              <a:t>Input gate </a:t>
            </a:r>
            <a:r>
              <a:rPr lang="en-US" sz="1600" dirty="0">
                <a:sym typeface="Wingdings" panose="05000000000000000000" pitchFamily="2" charset="2"/>
              </a:rPr>
              <a:t> controls the intake of new information</a:t>
            </a:r>
            <a:endParaRPr lang="en-US" sz="1600" dirty="0"/>
          </a:p>
          <a:p>
            <a:pPr lvl="1"/>
            <a:r>
              <a:rPr lang="en-US" sz="1600" b="1" dirty="0"/>
              <a:t>Forget gate </a:t>
            </a:r>
            <a:r>
              <a:rPr lang="en-US" sz="1600" dirty="0">
                <a:sym typeface="Wingdings" panose="05000000000000000000" pitchFamily="2" charset="2"/>
              </a:rPr>
              <a:t> determines what part of the cell state to be updated</a:t>
            </a:r>
            <a:endParaRPr lang="en-US" sz="1600" dirty="0"/>
          </a:p>
          <a:p>
            <a:pPr lvl="1"/>
            <a:r>
              <a:rPr lang="en-US" sz="1600" b="1" dirty="0"/>
              <a:t>Output gate </a:t>
            </a:r>
            <a:r>
              <a:rPr lang="en-US" sz="1600" dirty="0">
                <a:sym typeface="Wingdings" panose="05000000000000000000" pitchFamily="2" charset="2"/>
              </a:rPr>
              <a:t> determines what part of the cell state to output</a:t>
            </a:r>
            <a:endParaRPr lang="en-US" sz="1600" dirty="0"/>
          </a:p>
        </p:txBody>
      </p:sp>
      <p:sp>
        <p:nvSpPr>
          <p:cNvPr id="5" name="Slide Number Placeholder 3">
            <a:extLst>
              <a:ext uri="{FF2B5EF4-FFF2-40B4-BE49-F238E27FC236}">
                <a16:creationId xmlns:a16="http://schemas.microsoft.com/office/drawing/2014/main" id="{E90A729A-B88B-4F14-BBF9-5407E6F317E3}"/>
              </a:ext>
            </a:extLst>
          </p:cNvPr>
          <p:cNvSpPr>
            <a:spLocks noGrp="1"/>
          </p:cNvSpPr>
          <p:nvPr/>
        </p:nvSpPr>
        <p:spPr>
          <a:xfrm>
            <a:off x="8257294" y="62420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50" dirty="0"/>
          </a:p>
        </p:txBody>
      </p:sp>
      <p:pic>
        <p:nvPicPr>
          <p:cNvPr id="6" name="Picture 4">
            <a:extLst>
              <a:ext uri="{FF2B5EF4-FFF2-40B4-BE49-F238E27FC236}">
                <a16:creationId xmlns:a16="http://schemas.microsoft.com/office/drawing/2014/main" id="{E3D54755-CEFD-1423-80E1-AC838E4AC7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64" r="26853"/>
          <a:stretch/>
        </p:blipFill>
        <p:spPr bwMode="auto">
          <a:xfrm>
            <a:off x="7620508" y="1444448"/>
            <a:ext cx="3952487" cy="24923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A LSTM neural network.">
            <a:extLst>
              <a:ext uri="{FF2B5EF4-FFF2-40B4-BE49-F238E27FC236}">
                <a16:creationId xmlns:a16="http://schemas.microsoft.com/office/drawing/2014/main" id="{0666A7C4-F62B-3A83-4D42-9C30A2F58B6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773636" y="4551143"/>
            <a:ext cx="3933471" cy="147791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6">
            <a:extLst>
              <a:ext uri="{FF2B5EF4-FFF2-40B4-BE49-F238E27FC236}">
                <a16:creationId xmlns:a16="http://schemas.microsoft.com/office/drawing/2014/main" id="{9CA40C8D-F473-9AF4-4751-2B2C48E9BD97}"/>
              </a:ext>
            </a:extLst>
          </p:cNvPr>
          <p:cNvCxnSpPr/>
          <p:nvPr/>
        </p:nvCxnSpPr>
        <p:spPr>
          <a:xfrm flipH="1">
            <a:off x="7858006" y="5021135"/>
            <a:ext cx="38155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8">
            <a:extLst>
              <a:ext uri="{FF2B5EF4-FFF2-40B4-BE49-F238E27FC236}">
                <a16:creationId xmlns:a16="http://schemas.microsoft.com/office/drawing/2014/main" id="{E1F77649-5068-C223-B0E7-9E7D11BE6322}"/>
              </a:ext>
            </a:extLst>
          </p:cNvPr>
          <p:cNvSpPr txBox="1"/>
          <p:nvPr/>
        </p:nvSpPr>
        <p:spPr>
          <a:xfrm>
            <a:off x="8779604" y="4669941"/>
            <a:ext cx="1478290"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FF0000"/>
                </a:solidFill>
              </a:rPr>
              <a:t>Gradient Flow</a:t>
            </a:r>
          </a:p>
        </p:txBody>
      </p:sp>
      <mc:AlternateContent xmlns:mc="http://schemas.openxmlformats.org/markup-compatibility/2006">
        <mc:Choice xmlns:a14="http://schemas.microsoft.com/office/drawing/2010/main" Requires="a14">
          <p:sp>
            <p:nvSpPr>
              <p:cNvPr id="13" name="TextBox 9">
                <a:extLst>
                  <a:ext uri="{FF2B5EF4-FFF2-40B4-BE49-F238E27FC236}">
                    <a16:creationId xmlns:a16="http://schemas.microsoft.com/office/drawing/2014/main" id="{FC796B84-543B-85B6-68F3-75222573D4B2}"/>
                  </a:ext>
                </a:extLst>
              </p:cNvPr>
              <p:cNvSpPr txBox="1"/>
              <p:nvPr/>
            </p:nvSpPr>
            <p:spPr>
              <a:xfrm>
                <a:off x="8934005" y="3733236"/>
                <a:ext cx="112447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Cell State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𝑡</m:t>
                        </m:r>
                      </m:sub>
                    </m:sSub>
                  </m:oMath>
                </a14:m>
                <a:endParaRPr lang="en-US" sz="1400" dirty="0"/>
              </a:p>
            </p:txBody>
          </p:sp>
        </mc:Choice>
        <mc:Fallback>
          <p:sp>
            <p:nvSpPr>
              <p:cNvPr id="13" name="TextBox 9">
                <a:extLst>
                  <a:ext uri="{FF2B5EF4-FFF2-40B4-BE49-F238E27FC236}">
                    <a16:creationId xmlns:a16="http://schemas.microsoft.com/office/drawing/2014/main" id="{FC796B84-543B-85B6-68F3-75222573D4B2}"/>
                  </a:ext>
                </a:extLst>
              </p:cNvPr>
              <p:cNvSpPr txBox="1">
                <a:spLocks noRot="1" noChangeAspect="1" noMove="1" noResize="1" noEditPoints="1" noAdjustHandles="1" noChangeArrowheads="1" noChangeShapeType="1" noTextEdit="1"/>
              </p:cNvSpPr>
              <p:nvPr/>
            </p:nvSpPr>
            <p:spPr>
              <a:xfrm>
                <a:off x="8934005" y="3733236"/>
                <a:ext cx="1124475" cy="307777"/>
              </a:xfrm>
              <a:prstGeom prst="rect">
                <a:avLst/>
              </a:prstGeom>
              <a:blipFill>
                <a:blip r:embed="rId5"/>
                <a:stretch>
                  <a:fillRect l="-1630" t="-1961" b="-19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871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8BB20-6C29-4458-8848-230F1EC88498}"/>
              </a:ext>
            </a:extLst>
          </p:cNvPr>
          <p:cNvSpPr>
            <a:spLocks noGrp="1"/>
          </p:cNvSpPr>
          <p:nvPr>
            <p:ph type="title"/>
          </p:nvPr>
        </p:nvSpPr>
        <p:spPr>
          <a:xfrm>
            <a:off x="0" y="239486"/>
            <a:ext cx="12192000" cy="986970"/>
          </a:xfrm>
        </p:spPr>
        <p:txBody>
          <a:bodyPr/>
          <a:lstStyle/>
          <a:p>
            <a:r>
              <a:rPr lang="en-US" altLang="zh-CN" dirty="0"/>
              <a:t>Sequence Modeling and RNN</a:t>
            </a:r>
            <a:endParaRPr lang="zh-CN" altLang="en-US" dirty="0"/>
          </a:p>
        </p:txBody>
      </p:sp>
      <p:sp>
        <p:nvSpPr>
          <p:cNvPr id="8" name="文本框 7">
            <a:extLst>
              <a:ext uri="{FF2B5EF4-FFF2-40B4-BE49-F238E27FC236}">
                <a16:creationId xmlns:a16="http://schemas.microsoft.com/office/drawing/2014/main" id="{F1F3059F-22E1-7852-0D37-BEC51236409D}"/>
              </a:ext>
            </a:extLst>
          </p:cNvPr>
          <p:cNvSpPr txBox="1"/>
          <p:nvPr/>
        </p:nvSpPr>
        <p:spPr>
          <a:xfrm>
            <a:off x="158344" y="1262246"/>
            <a:ext cx="6220274" cy="738664"/>
          </a:xfrm>
          <a:prstGeom prst="rect">
            <a:avLst/>
          </a:prstGeom>
          <a:noFill/>
        </p:spPr>
        <p:txBody>
          <a:bodyPr wrap="square">
            <a:spAutoFit/>
          </a:bodyPr>
          <a:lstStyle/>
          <a:p>
            <a:pPr algn="l"/>
            <a:r>
              <a:rPr lang="en-US" altLang="zh-CN" sz="2400" b="1" i="0" u="none" strike="noStrike" dirty="0">
                <a:effectLst/>
                <a:latin typeface="Gilroy"/>
              </a:rPr>
              <a:t>- RNN Units</a:t>
            </a:r>
            <a:br>
              <a:rPr lang="en-US" altLang="zh-CN" b="0" i="0" dirty="0">
                <a:solidFill>
                  <a:srgbClr val="000000"/>
                </a:solidFill>
                <a:effectLst/>
                <a:latin typeface="Gilroy"/>
              </a:rPr>
            </a:br>
            <a:endParaRPr lang="zh-CN" altLang="en-US" dirty="0"/>
          </a:p>
        </p:txBody>
      </p:sp>
      <p:sp>
        <p:nvSpPr>
          <p:cNvPr id="7" name="Content Placeholder 2">
            <a:extLst>
              <a:ext uri="{FF2B5EF4-FFF2-40B4-BE49-F238E27FC236}">
                <a16:creationId xmlns:a16="http://schemas.microsoft.com/office/drawing/2014/main" id="{76562A7E-A3A7-10EE-02FC-63B33ADC30FB}"/>
              </a:ext>
            </a:extLst>
          </p:cNvPr>
          <p:cNvSpPr>
            <a:spLocks noGrp="1"/>
          </p:cNvSpPr>
          <p:nvPr/>
        </p:nvSpPr>
        <p:spPr>
          <a:xfrm>
            <a:off x="357434" y="1750527"/>
            <a:ext cx="8119730" cy="864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9" name="Title 1">
            <a:extLst>
              <a:ext uri="{FF2B5EF4-FFF2-40B4-BE49-F238E27FC236}">
                <a16:creationId xmlns:a16="http://schemas.microsoft.com/office/drawing/2014/main" id="{B6807955-8F80-4544-B025-7B2D01BB021C}"/>
              </a:ext>
            </a:extLst>
          </p:cNvPr>
          <p:cNvSpPr>
            <a:spLocks noGrp="1"/>
          </p:cNvSpPr>
          <p:nvPr/>
        </p:nvSpPr>
        <p:spPr>
          <a:xfrm>
            <a:off x="620587" y="14095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Gated Recurrent Unit (GRU)</a:t>
            </a:r>
          </a:p>
        </p:txBody>
      </p:sp>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B7842FD8-3226-4C7E-BEA6-F270FC5A32F7}"/>
                  </a:ext>
                </a:extLst>
              </p:cNvPr>
              <p:cNvSpPr>
                <a:spLocks noGrp="1"/>
              </p:cNvSpPr>
              <p:nvPr/>
            </p:nvSpPr>
            <p:spPr>
              <a:xfrm>
                <a:off x="498233" y="2395569"/>
                <a:ext cx="4313854" cy="4036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GRU is a variation of LSTM that also adopts the gated design.</a:t>
                </a:r>
              </a:p>
              <a:p>
                <a:r>
                  <a:rPr lang="en-US" sz="1600" dirty="0"/>
                  <a:t>Differences:</a:t>
                </a:r>
              </a:p>
              <a:p>
                <a:pPr lvl="1"/>
                <a:r>
                  <a:rPr lang="en-US" sz="1400" dirty="0"/>
                  <a:t>GRU uses an </a:t>
                </a:r>
                <a:r>
                  <a:rPr lang="en-US" sz="1400" b="1" dirty="0"/>
                  <a:t>update gate </a:t>
                </a:r>
                <a14:m>
                  <m:oMath xmlns:m="http://schemas.openxmlformats.org/officeDocument/2006/math">
                    <m:r>
                      <a:rPr lang="en-US" sz="1400" b="1" i="1" smtClean="0">
                        <a:latin typeface="Cambria Math" panose="02040503050406030204" pitchFamily="18" charset="0"/>
                      </a:rPr>
                      <m:t>𝒛</m:t>
                    </m:r>
                  </m:oMath>
                </a14:m>
                <a:r>
                  <a:rPr lang="en-US" sz="1400" b="1" dirty="0"/>
                  <a:t> </a:t>
                </a:r>
                <a:r>
                  <a:rPr lang="en-US" sz="1400" dirty="0"/>
                  <a:t>to substitute the input and forget gates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𝑖</m:t>
                        </m:r>
                      </m:e>
                      <m:sub>
                        <m:r>
                          <a:rPr lang="en-US" sz="1400" b="0" i="1" smtClean="0">
                            <a:latin typeface="Cambria Math" panose="02040503050406030204" pitchFamily="18" charset="0"/>
                          </a:rPr>
                          <m:t>𝑡</m:t>
                        </m:r>
                      </m:sub>
                    </m:sSub>
                  </m:oMath>
                </a14:m>
                <a:r>
                  <a:rPr lang="en-US" sz="1400" dirty="0"/>
                  <a:t> and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𝑡</m:t>
                        </m:r>
                      </m:sub>
                    </m:sSub>
                  </m:oMath>
                </a14:m>
                <a:endParaRPr lang="en-US" sz="1400" dirty="0"/>
              </a:p>
              <a:p>
                <a:pPr lvl="1"/>
                <a:r>
                  <a:rPr lang="en-US" sz="1400" dirty="0"/>
                  <a:t>Combined the cell state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𝑡</m:t>
                        </m:r>
                      </m:sub>
                    </m:sSub>
                  </m:oMath>
                </a14:m>
                <a:r>
                  <a:rPr lang="en-US" sz="1400" dirty="0"/>
                  <a:t> and hidden state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𝑡</m:t>
                        </m:r>
                      </m:sub>
                    </m:sSub>
                  </m:oMath>
                </a14:m>
                <a:r>
                  <a:rPr lang="en-US" sz="1400" dirty="0"/>
                  <a:t> in LSTM as a single cell state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𝑡</m:t>
                        </m:r>
                      </m:sub>
                    </m:sSub>
                  </m:oMath>
                </a14:m>
                <a:endParaRPr lang="en-US" sz="1400" dirty="0"/>
              </a:p>
              <a:p>
                <a:pPr lvl="1"/>
                <a:endParaRPr lang="en-US" sz="1400" dirty="0"/>
              </a:p>
              <a:p>
                <a:r>
                  <a:rPr lang="en-US" sz="1600" dirty="0"/>
                  <a:t>GRU obtains similar performance compared to LSTM with fewer parameters and faster convergence. (Cho et al. 2014)</a:t>
                </a:r>
              </a:p>
            </p:txBody>
          </p:sp>
        </mc:Choice>
        <mc:Fallback>
          <p:sp>
            <p:nvSpPr>
              <p:cNvPr id="14" name="Content Placeholder 2">
                <a:extLst>
                  <a:ext uri="{FF2B5EF4-FFF2-40B4-BE49-F238E27FC236}">
                    <a16:creationId xmlns:a16="http://schemas.microsoft.com/office/drawing/2014/main" id="{B7842FD8-3226-4C7E-BEA6-F270FC5A32F7}"/>
                  </a:ext>
                </a:extLst>
              </p:cNvPr>
              <p:cNvSpPr>
                <a:spLocks noGrp="1" noRot="1" noChangeAspect="1" noMove="1" noResize="1" noEditPoints="1" noAdjustHandles="1" noChangeArrowheads="1" noChangeShapeType="1" noTextEdit="1"/>
              </p:cNvSpPr>
              <p:nvPr/>
            </p:nvSpPr>
            <p:spPr>
              <a:xfrm>
                <a:off x="498233" y="2395569"/>
                <a:ext cx="4313854" cy="4036940"/>
              </a:xfrm>
              <a:prstGeom prst="rect">
                <a:avLst/>
              </a:prstGeom>
              <a:blipFill>
                <a:blip r:embed="rId3"/>
                <a:stretch>
                  <a:fillRect l="-566" t="-1057" r="-1414"/>
                </a:stretch>
              </a:blipFill>
            </p:spPr>
            <p:txBody>
              <a:bodyPr/>
              <a:lstStyle/>
              <a:p>
                <a:r>
                  <a:rPr lang="zh-CN" altLang="en-US">
                    <a:noFill/>
                  </a:rPr>
                  <a:t> </a:t>
                </a:r>
              </a:p>
            </p:txBody>
          </p:sp>
        </mc:Fallback>
      </mc:AlternateContent>
      <p:pic>
        <p:nvPicPr>
          <p:cNvPr id="16" name="Picture 2" descr="A gated recurrent unit neural network.">
            <a:extLst>
              <a:ext uri="{FF2B5EF4-FFF2-40B4-BE49-F238E27FC236}">
                <a16:creationId xmlns:a16="http://schemas.microsoft.com/office/drawing/2014/main" id="{28C69B6F-226F-70CC-889D-2308B1323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007" y="1323370"/>
            <a:ext cx="5758406" cy="1969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4">
            <a:extLst>
              <a:ext uri="{FF2B5EF4-FFF2-40B4-BE49-F238E27FC236}">
                <a16:creationId xmlns:a16="http://schemas.microsoft.com/office/drawing/2014/main" id="{0E6855B7-04D6-626A-76B0-A321F80AEB51}"/>
              </a:ext>
            </a:extLst>
          </p:cNvPr>
          <p:cNvSpPr txBox="1"/>
          <p:nvPr/>
        </p:nvSpPr>
        <p:spPr>
          <a:xfrm>
            <a:off x="5717934" y="3585299"/>
            <a:ext cx="590881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Update gate: </a:t>
            </a:r>
            <a:r>
              <a:rPr lang="en-US" sz="1400" dirty="0"/>
              <a:t>controls the composition of the new state</a:t>
            </a:r>
          </a:p>
        </p:txBody>
      </p:sp>
      <mc:AlternateContent xmlns:mc="http://schemas.openxmlformats.org/markup-compatibility/2006">
        <mc:Choice xmlns:a14="http://schemas.microsoft.com/office/drawing/2010/main" Requires="a14">
          <p:sp>
            <p:nvSpPr>
              <p:cNvPr id="18" name="TextBox 6">
                <a:extLst>
                  <a:ext uri="{FF2B5EF4-FFF2-40B4-BE49-F238E27FC236}">
                    <a16:creationId xmlns:a16="http://schemas.microsoft.com/office/drawing/2014/main" id="{166863F2-CF07-A60D-4C54-A9AEB8F7C8B0}"/>
                  </a:ext>
                </a:extLst>
              </p:cNvPr>
              <p:cNvSpPr txBox="1"/>
              <p:nvPr/>
            </p:nvSpPr>
            <p:spPr>
              <a:xfrm>
                <a:off x="5717934" y="4067156"/>
                <a:ext cx="5975833" cy="5343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Reset gate:</a:t>
                </a:r>
                <a:r>
                  <a:rPr lang="en-US" sz="1400" dirty="0"/>
                  <a:t> determines how much old information is needed in the alternative state </a:t>
                </a:r>
                <a14:m>
                  <m:oMath xmlns:m="http://schemas.openxmlformats.org/officeDocument/2006/math">
                    <m:acc>
                      <m:accPr>
                        <m:chr m:val="̃"/>
                        <m:ctrlPr>
                          <a:rPr lang="en-US" sz="1400" b="0" i="1" smtClean="0">
                            <a:latin typeface="Cambria Math" panose="02040503050406030204" pitchFamily="18" charset="0"/>
                          </a:rPr>
                        </m:ctrlPr>
                      </m:acc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𝑡</m:t>
                            </m:r>
                          </m:sub>
                        </m:sSub>
                      </m:e>
                    </m:acc>
                  </m:oMath>
                </a14:m>
                <a:endParaRPr lang="en-US" sz="1400" dirty="0"/>
              </a:p>
            </p:txBody>
          </p:sp>
        </mc:Choice>
        <mc:Fallback>
          <p:sp>
            <p:nvSpPr>
              <p:cNvPr id="18" name="TextBox 6">
                <a:extLst>
                  <a:ext uri="{FF2B5EF4-FFF2-40B4-BE49-F238E27FC236}">
                    <a16:creationId xmlns:a16="http://schemas.microsoft.com/office/drawing/2014/main" id="{166863F2-CF07-A60D-4C54-A9AEB8F7C8B0}"/>
                  </a:ext>
                </a:extLst>
              </p:cNvPr>
              <p:cNvSpPr txBox="1">
                <a:spLocks noRot="1" noChangeAspect="1" noMove="1" noResize="1" noEditPoints="1" noAdjustHandles="1" noChangeArrowheads="1" noChangeShapeType="1" noTextEdit="1"/>
              </p:cNvSpPr>
              <p:nvPr/>
            </p:nvSpPr>
            <p:spPr>
              <a:xfrm>
                <a:off x="5717934" y="4067156"/>
                <a:ext cx="5975833" cy="534313"/>
              </a:xfrm>
              <a:prstGeom prst="rect">
                <a:avLst/>
              </a:prstGeom>
              <a:blipFill>
                <a:blip r:embed="rId5"/>
                <a:stretch>
                  <a:fillRect l="-306" t="-2273" b="-11364"/>
                </a:stretch>
              </a:blipFill>
            </p:spPr>
            <p:txBody>
              <a:bodyPr/>
              <a:lstStyle/>
              <a:p>
                <a:r>
                  <a:rPr lang="zh-CN" altLang="en-US">
                    <a:noFill/>
                  </a:rPr>
                  <a:t> </a:t>
                </a:r>
              </a:p>
            </p:txBody>
          </p:sp>
        </mc:Fallback>
      </mc:AlternateContent>
      <p:sp>
        <p:nvSpPr>
          <p:cNvPr id="19" name="TextBox 7">
            <a:extLst>
              <a:ext uri="{FF2B5EF4-FFF2-40B4-BE49-F238E27FC236}">
                <a16:creationId xmlns:a16="http://schemas.microsoft.com/office/drawing/2014/main" id="{27DFF8AD-10DE-11FD-0BF6-EDB996BF94B5}"/>
              </a:ext>
            </a:extLst>
          </p:cNvPr>
          <p:cNvSpPr txBox="1"/>
          <p:nvPr/>
        </p:nvSpPr>
        <p:spPr>
          <a:xfrm>
            <a:off x="5717934" y="4700840"/>
            <a:ext cx="457499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Alternative state:</a:t>
            </a:r>
            <a:r>
              <a:rPr lang="en-US" sz="1400" dirty="0"/>
              <a:t> contains new information</a:t>
            </a:r>
          </a:p>
        </p:txBody>
      </p:sp>
      <p:sp>
        <p:nvSpPr>
          <p:cNvPr id="20" name="TextBox 8">
            <a:extLst>
              <a:ext uri="{FF2B5EF4-FFF2-40B4-BE49-F238E27FC236}">
                <a16:creationId xmlns:a16="http://schemas.microsoft.com/office/drawing/2014/main" id="{E0E6C775-66DB-870A-C177-26AE78251E2A}"/>
              </a:ext>
            </a:extLst>
          </p:cNvPr>
          <p:cNvSpPr txBox="1"/>
          <p:nvPr/>
        </p:nvSpPr>
        <p:spPr>
          <a:xfrm>
            <a:off x="5717934" y="5120635"/>
            <a:ext cx="508390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New state: </a:t>
            </a:r>
            <a:r>
              <a:rPr lang="en-US" sz="1400" dirty="0"/>
              <a:t>replace selected old information with new information in the new state</a:t>
            </a:r>
          </a:p>
        </p:txBody>
      </p:sp>
    </p:spTree>
    <p:extLst>
      <p:ext uri="{BB962C8B-B14F-4D97-AF65-F5344CB8AC3E}">
        <p14:creationId xmlns:p14="http://schemas.microsoft.com/office/powerpoint/2010/main" val="2991342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8BB20-6C29-4458-8848-230F1EC88498}"/>
              </a:ext>
            </a:extLst>
          </p:cNvPr>
          <p:cNvSpPr>
            <a:spLocks noGrp="1"/>
          </p:cNvSpPr>
          <p:nvPr>
            <p:ph type="title"/>
          </p:nvPr>
        </p:nvSpPr>
        <p:spPr>
          <a:xfrm>
            <a:off x="0" y="239486"/>
            <a:ext cx="12192000" cy="986970"/>
          </a:xfrm>
        </p:spPr>
        <p:txBody>
          <a:bodyPr/>
          <a:lstStyle/>
          <a:p>
            <a:r>
              <a:rPr lang="en-US" altLang="zh-CN" dirty="0"/>
              <a:t>Attention Mechanism</a:t>
            </a:r>
            <a:endParaRPr lang="zh-CN" altLang="en-US" dirty="0"/>
          </a:p>
        </p:txBody>
      </p:sp>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8" name="文本框 7">
            <a:extLst>
              <a:ext uri="{FF2B5EF4-FFF2-40B4-BE49-F238E27FC236}">
                <a16:creationId xmlns:a16="http://schemas.microsoft.com/office/drawing/2014/main" id="{F1F3059F-22E1-7852-0D37-BEC51236409D}"/>
              </a:ext>
            </a:extLst>
          </p:cNvPr>
          <p:cNvSpPr txBox="1"/>
          <p:nvPr/>
        </p:nvSpPr>
        <p:spPr>
          <a:xfrm>
            <a:off x="100073" y="1307370"/>
            <a:ext cx="6220274" cy="1015663"/>
          </a:xfrm>
          <a:prstGeom prst="rect">
            <a:avLst/>
          </a:prstGeom>
          <a:noFill/>
        </p:spPr>
        <p:txBody>
          <a:bodyPr wrap="square">
            <a:spAutoFit/>
          </a:bodyPr>
          <a:lstStyle/>
          <a:p>
            <a:pPr algn="l"/>
            <a:r>
              <a:rPr lang="en-US" altLang="zh-CN" sz="2400" b="1" i="0" u="none" strike="noStrike" dirty="0">
                <a:effectLst/>
                <a:latin typeface="Gilroy"/>
              </a:rPr>
              <a:t>- previously on Sequence Modeling</a:t>
            </a:r>
            <a:endParaRPr lang="en-US" altLang="zh-CN" sz="2400" b="0" i="0" dirty="0">
              <a:effectLst/>
              <a:latin typeface="Gilroy"/>
            </a:endParaRPr>
          </a:p>
          <a:p>
            <a:br>
              <a:rPr lang="en-US" altLang="zh-CN" b="0" i="0" dirty="0">
                <a:solidFill>
                  <a:srgbClr val="000000"/>
                </a:solidFill>
                <a:effectLst/>
                <a:latin typeface="Gilroy"/>
              </a:rPr>
            </a:br>
            <a:endParaRPr lang="zh-CN" altLang="en-US" dirty="0"/>
          </a:p>
        </p:txBody>
      </p:sp>
      <p:sp>
        <p:nvSpPr>
          <p:cNvPr id="9" name="Content Placeholder 2">
            <a:extLst>
              <a:ext uri="{FF2B5EF4-FFF2-40B4-BE49-F238E27FC236}">
                <a16:creationId xmlns:a16="http://schemas.microsoft.com/office/drawing/2014/main" id="{0420B0D2-6E8E-4B0A-AE3B-3C32D8A72619}"/>
              </a:ext>
            </a:extLst>
          </p:cNvPr>
          <p:cNvSpPr>
            <a:spLocks noGrp="1"/>
          </p:cNvSpPr>
          <p:nvPr/>
        </p:nvSpPr>
        <p:spPr>
          <a:xfrm>
            <a:off x="589049" y="1952308"/>
            <a:ext cx="6665594" cy="10931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000" b="1" dirty="0"/>
              <a:t>RNN:</a:t>
            </a:r>
            <a:r>
              <a:rPr lang="en-CA" sz="2000" dirty="0"/>
              <a:t> </a:t>
            </a:r>
            <a:r>
              <a:rPr lang="en-US" sz="2000" dirty="0"/>
              <a:t>input sequence is transformed into output sequence in a one-to-one fashion.</a:t>
            </a:r>
          </a:p>
          <a:p>
            <a:endParaRPr lang="en-US" sz="2000" dirty="0"/>
          </a:p>
          <a:p>
            <a:endParaRPr lang="en-CA" sz="2000" dirty="0"/>
          </a:p>
        </p:txBody>
      </p:sp>
      <p:pic>
        <p:nvPicPr>
          <p:cNvPr id="10" name="Picture 4">
            <a:extLst>
              <a:ext uri="{FF2B5EF4-FFF2-40B4-BE49-F238E27FC236}">
                <a16:creationId xmlns:a16="http://schemas.microsoft.com/office/drawing/2014/main" id="{D2D65582-4FA0-4312-9E3E-FA75108DFCE5}"/>
              </a:ext>
            </a:extLst>
          </p:cNvPr>
          <p:cNvPicPr>
            <a:picLocks noChangeAspect="1"/>
          </p:cNvPicPr>
          <p:nvPr/>
        </p:nvPicPr>
        <p:blipFill rotWithShape="1">
          <a:blip r:embed="rId3"/>
          <a:srcRect r="1443" b="19822"/>
          <a:stretch/>
        </p:blipFill>
        <p:spPr>
          <a:xfrm>
            <a:off x="6560902" y="267977"/>
            <a:ext cx="5294396" cy="2642810"/>
          </a:xfrm>
          <a:prstGeom prst="rect">
            <a:avLst/>
          </a:prstGeom>
        </p:spPr>
      </p:pic>
      <p:sp>
        <p:nvSpPr>
          <p:cNvPr id="11" name="Content Placeholder 2">
            <a:extLst>
              <a:ext uri="{FF2B5EF4-FFF2-40B4-BE49-F238E27FC236}">
                <a16:creationId xmlns:a16="http://schemas.microsoft.com/office/drawing/2014/main" id="{775CCDEE-8036-4C20-A92C-95FB5D33C8B1}"/>
              </a:ext>
            </a:extLst>
          </p:cNvPr>
          <p:cNvSpPr txBox="1">
            <a:spLocks/>
          </p:cNvSpPr>
          <p:nvPr/>
        </p:nvSpPr>
        <p:spPr>
          <a:xfrm>
            <a:off x="704768" y="2864436"/>
            <a:ext cx="11425748" cy="3894246"/>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b="1" dirty="0"/>
              <a:t>Goal: </a:t>
            </a:r>
            <a:r>
              <a:rPr lang="en-US" dirty="0"/>
              <a:t>Develop an architecture capable of generating </a:t>
            </a:r>
            <a:r>
              <a:rPr lang="en-US" i="1" dirty="0"/>
              <a:t>contextually appropriate</a:t>
            </a:r>
            <a:r>
              <a:rPr lang="en-US" dirty="0"/>
              <a:t>, </a:t>
            </a:r>
            <a:r>
              <a:rPr lang="en-US" i="1" dirty="0"/>
              <a:t>arbitrary length</a:t>
            </a:r>
            <a:r>
              <a:rPr lang="en-US" dirty="0"/>
              <a:t>, output sequences</a:t>
            </a:r>
          </a:p>
          <a:p>
            <a:endParaRPr lang="en-US" dirty="0"/>
          </a:p>
          <a:p>
            <a:r>
              <a:rPr lang="en-US" b="1" dirty="0"/>
              <a:t>Applications</a:t>
            </a:r>
            <a:r>
              <a:rPr lang="en-US" dirty="0"/>
              <a:t>: </a:t>
            </a:r>
          </a:p>
          <a:p>
            <a:pPr lvl="1"/>
            <a:r>
              <a:rPr lang="en-US" sz="2000" dirty="0"/>
              <a:t>Machine translation, </a:t>
            </a:r>
          </a:p>
          <a:p>
            <a:pPr lvl="1"/>
            <a:r>
              <a:rPr lang="en-US" sz="2000" dirty="0"/>
              <a:t>Summarization, </a:t>
            </a:r>
          </a:p>
          <a:p>
            <a:pPr lvl="1"/>
            <a:r>
              <a:rPr lang="en-US" sz="2000" dirty="0"/>
              <a:t>Question answering,</a:t>
            </a:r>
          </a:p>
          <a:p>
            <a:pPr lvl="1"/>
            <a:r>
              <a:rPr lang="en-US" sz="2000" dirty="0"/>
              <a:t>Dialogue modeling.</a:t>
            </a:r>
            <a:endParaRPr lang="en-CA" sz="2000" dirty="0"/>
          </a:p>
        </p:txBody>
      </p:sp>
    </p:spTree>
    <p:extLst>
      <p:ext uri="{BB962C8B-B14F-4D97-AF65-F5344CB8AC3E}">
        <p14:creationId xmlns:p14="http://schemas.microsoft.com/office/powerpoint/2010/main" val="300239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1">
            <a:extLst>
              <a:ext uri="{FF2B5EF4-FFF2-40B4-BE49-F238E27FC236}">
                <a16:creationId xmlns:a16="http://schemas.microsoft.com/office/drawing/2014/main" id="{17E7981C-9954-4FAB-9FF9-C8A71C0DB42B}"/>
              </a:ext>
            </a:extLst>
          </p:cNvPr>
          <p:cNvSpPr>
            <a:spLocks noGrp="1"/>
          </p:cNvSpPr>
          <p:nvPr>
            <p:ph type="ftr" sz="quarter" idx="11"/>
          </p:nvPr>
        </p:nvSpPr>
        <p:spPr/>
        <p:txBody>
          <a:bodyPr/>
          <a:lstStyle/>
          <a:p>
            <a:r>
              <a:rPr lang="en-US" altLang="zh-TW"/>
              <a:t>@2023 Stan Z. Li, Westlake University</a:t>
            </a:r>
            <a:endParaRPr lang="zh-TW" altLang="en-US" dirty="0"/>
          </a:p>
        </p:txBody>
      </p:sp>
      <p:sp>
        <p:nvSpPr>
          <p:cNvPr id="8" name="文本框 7">
            <a:extLst>
              <a:ext uri="{FF2B5EF4-FFF2-40B4-BE49-F238E27FC236}">
                <a16:creationId xmlns:a16="http://schemas.microsoft.com/office/drawing/2014/main" id="{F1F3059F-22E1-7852-0D37-BEC51236409D}"/>
              </a:ext>
            </a:extLst>
          </p:cNvPr>
          <p:cNvSpPr txBox="1"/>
          <p:nvPr/>
        </p:nvSpPr>
        <p:spPr>
          <a:xfrm>
            <a:off x="100073" y="1307370"/>
            <a:ext cx="6220274" cy="1015663"/>
          </a:xfrm>
          <a:prstGeom prst="rect">
            <a:avLst/>
          </a:prstGeom>
          <a:noFill/>
        </p:spPr>
        <p:txBody>
          <a:bodyPr wrap="square">
            <a:spAutoFit/>
          </a:bodyPr>
          <a:lstStyle/>
          <a:p>
            <a:pPr algn="l"/>
            <a:r>
              <a:rPr lang="en-US" altLang="zh-CN" sz="2400" b="1" i="0" u="none" strike="noStrike" dirty="0">
                <a:effectLst/>
                <a:latin typeface="Gilroy"/>
              </a:rPr>
              <a:t>- previously on Sequence Modeling</a:t>
            </a:r>
            <a:endParaRPr lang="en-US" altLang="zh-CN" sz="2400" b="0" i="0" dirty="0">
              <a:effectLst/>
              <a:latin typeface="Gilroy"/>
            </a:endParaRPr>
          </a:p>
          <a:p>
            <a:br>
              <a:rPr lang="en-US" altLang="zh-CN" b="0" i="0" dirty="0">
                <a:solidFill>
                  <a:srgbClr val="000000"/>
                </a:solidFill>
                <a:effectLst/>
                <a:latin typeface="Gilroy"/>
              </a:rPr>
            </a:br>
            <a:endParaRPr lang="zh-CN" altLang="en-US" dirty="0"/>
          </a:p>
        </p:txBody>
      </p:sp>
      <p:sp>
        <p:nvSpPr>
          <p:cNvPr id="3" name="Title 1">
            <a:extLst>
              <a:ext uri="{FF2B5EF4-FFF2-40B4-BE49-F238E27FC236}">
                <a16:creationId xmlns:a16="http://schemas.microsoft.com/office/drawing/2014/main" id="{3B13EC8F-4B66-3640-1F2B-F459600BB761}"/>
              </a:ext>
            </a:extLst>
          </p:cNvPr>
          <p:cNvSpPr>
            <a:spLocks noGrp="1"/>
          </p:cNvSpPr>
          <p:nvPr/>
        </p:nvSpPr>
        <p:spPr>
          <a:xfrm>
            <a:off x="95610" y="975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Attention Mechanism</a:t>
            </a:r>
            <a:endParaRPr lang="en-CA" dirty="0"/>
          </a:p>
        </p:txBody>
      </p:sp>
      <p:sp>
        <p:nvSpPr>
          <p:cNvPr id="4" name="Content Placeholder 2">
            <a:extLst>
              <a:ext uri="{FF2B5EF4-FFF2-40B4-BE49-F238E27FC236}">
                <a16:creationId xmlns:a16="http://schemas.microsoft.com/office/drawing/2014/main" id="{DF243308-DE82-FAAC-A2DD-83C17E8E6A84}"/>
              </a:ext>
            </a:extLst>
          </p:cNvPr>
          <p:cNvSpPr>
            <a:spLocks noGrp="1"/>
          </p:cNvSpPr>
          <p:nvPr/>
        </p:nvSpPr>
        <p:spPr>
          <a:xfrm>
            <a:off x="230233" y="1870510"/>
            <a:ext cx="477302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dirty="0"/>
              <a:t>RNN Applications:</a:t>
            </a:r>
          </a:p>
          <a:p>
            <a:r>
              <a:rPr lang="en-CA" sz="1800" dirty="0"/>
              <a:t>Language Modeling </a:t>
            </a:r>
          </a:p>
          <a:p>
            <a:endParaRPr lang="en-CA" sz="1800" dirty="0"/>
          </a:p>
          <a:p>
            <a:endParaRPr lang="en-CA" sz="1800" dirty="0"/>
          </a:p>
          <a:p>
            <a:endParaRPr lang="en-CA" sz="1800" dirty="0"/>
          </a:p>
          <a:p>
            <a:r>
              <a:rPr lang="en-CA" sz="1800" dirty="0"/>
              <a:t>Sequence Classification (Sentiment, Topic)  </a:t>
            </a:r>
          </a:p>
          <a:p>
            <a:endParaRPr lang="en-CA" sz="1800" dirty="0"/>
          </a:p>
          <a:p>
            <a:endParaRPr lang="en-CA" sz="1800" dirty="0"/>
          </a:p>
          <a:p>
            <a:endParaRPr lang="en-CA" sz="1800" dirty="0"/>
          </a:p>
          <a:p>
            <a:r>
              <a:rPr lang="en-CA" sz="1800" dirty="0"/>
              <a:t>Sequence to Sequence</a:t>
            </a:r>
          </a:p>
          <a:p>
            <a:endParaRPr lang="en-CA" sz="1800" dirty="0"/>
          </a:p>
          <a:p>
            <a:endParaRPr lang="en-CA" sz="1800" dirty="0"/>
          </a:p>
        </p:txBody>
      </p:sp>
      <p:pic>
        <p:nvPicPr>
          <p:cNvPr id="5" name="Picture 3">
            <a:extLst>
              <a:ext uri="{FF2B5EF4-FFF2-40B4-BE49-F238E27FC236}">
                <a16:creationId xmlns:a16="http://schemas.microsoft.com/office/drawing/2014/main" id="{92C86076-BCA0-3542-62F6-D99617AA55A7}"/>
              </a:ext>
            </a:extLst>
          </p:cNvPr>
          <p:cNvPicPr>
            <a:picLocks noChangeAspect="1"/>
          </p:cNvPicPr>
          <p:nvPr/>
        </p:nvPicPr>
        <p:blipFill rotWithShape="1">
          <a:blip r:embed="rId3"/>
          <a:srcRect r="1443" b="19822"/>
          <a:stretch/>
        </p:blipFill>
        <p:spPr>
          <a:xfrm>
            <a:off x="6192168" y="5075977"/>
            <a:ext cx="3315439" cy="1654972"/>
          </a:xfrm>
          <a:prstGeom prst="rect">
            <a:avLst/>
          </a:prstGeom>
        </p:spPr>
      </p:pic>
      <p:pic>
        <p:nvPicPr>
          <p:cNvPr id="6" name="Picture 4">
            <a:extLst>
              <a:ext uri="{FF2B5EF4-FFF2-40B4-BE49-F238E27FC236}">
                <a16:creationId xmlns:a16="http://schemas.microsoft.com/office/drawing/2014/main" id="{70053FB6-978A-6B8D-BC7E-13949197560C}"/>
              </a:ext>
            </a:extLst>
          </p:cNvPr>
          <p:cNvPicPr>
            <a:picLocks noChangeAspect="1"/>
          </p:cNvPicPr>
          <p:nvPr/>
        </p:nvPicPr>
        <p:blipFill rotWithShape="1">
          <a:blip r:embed="rId4"/>
          <a:srcRect l="3901" t="4683" r="10322" b="14760"/>
          <a:stretch/>
        </p:blipFill>
        <p:spPr>
          <a:xfrm>
            <a:off x="5732054" y="2813349"/>
            <a:ext cx="3315439" cy="1721619"/>
          </a:xfrm>
          <a:prstGeom prst="rect">
            <a:avLst/>
          </a:prstGeom>
        </p:spPr>
      </p:pic>
      <p:pic>
        <p:nvPicPr>
          <p:cNvPr id="7" name="Picture 5">
            <a:extLst>
              <a:ext uri="{FF2B5EF4-FFF2-40B4-BE49-F238E27FC236}">
                <a16:creationId xmlns:a16="http://schemas.microsoft.com/office/drawing/2014/main" id="{8A1A7CCA-8CBB-B9CD-1E6B-4011F09979A5}"/>
              </a:ext>
            </a:extLst>
          </p:cNvPr>
          <p:cNvPicPr>
            <a:picLocks noChangeAspect="1"/>
          </p:cNvPicPr>
          <p:nvPr/>
        </p:nvPicPr>
        <p:blipFill rotWithShape="1">
          <a:blip r:embed="rId3"/>
          <a:srcRect t="1" r="5177" b="46834"/>
          <a:stretch/>
        </p:blipFill>
        <p:spPr>
          <a:xfrm>
            <a:off x="5982975" y="1735563"/>
            <a:ext cx="2813598" cy="967946"/>
          </a:xfrm>
          <a:prstGeom prst="rect">
            <a:avLst/>
          </a:prstGeom>
        </p:spPr>
      </p:pic>
      <p:pic>
        <p:nvPicPr>
          <p:cNvPr id="13" name="Picture 6">
            <a:extLst>
              <a:ext uri="{FF2B5EF4-FFF2-40B4-BE49-F238E27FC236}">
                <a16:creationId xmlns:a16="http://schemas.microsoft.com/office/drawing/2014/main" id="{9B5E8759-2EBE-E3BC-D928-DD7753399293}"/>
              </a:ext>
            </a:extLst>
          </p:cNvPr>
          <p:cNvPicPr>
            <a:picLocks noChangeAspect="1"/>
          </p:cNvPicPr>
          <p:nvPr/>
        </p:nvPicPr>
        <p:blipFill rotWithShape="1">
          <a:blip r:embed="rId4"/>
          <a:srcRect l="3901" t="64983" r="28787" b="14760"/>
          <a:stretch/>
        </p:blipFill>
        <p:spPr>
          <a:xfrm>
            <a:off x="5867032" y="2821548"/>
            <a:ext cx="2512660" cy="508335"/>
          </a:xfrm>
          <a:prstGeom prst="rect">
            <a:avLst/>
          </a:prstGeom>
        </p:spPr>
      </p:pic>
      <p:pic>
        <p:nvPicPr>
          <p:cNvPr id="14" name="Picture 8">
            <a:extLst>
              <a:ext uri="{FF2B5EF4-FFF2-40B4-BE49-F238E27FC236}">
                <a16:creationId xmlns:a16="http://schemas.microsoft.com/office/drawing/2014/main" id="{6C693D5F-C410-DC8C-31BC-A841A316EC9C}"/>
              </a:ext>
            </a:extLst>
          </p:cNvPr>
          <p:cNvPicPr>
            <a:picLocks noChangeAspect="1"/>
          </p:cNvPicPr>
          <p:nvPr/>
        </p:nvPicPr>
        <p:blipFill>
          <a:blip r:embed="rId5"/>
          <a:stretch>
            <a:fillRect/>
          </a:stretch>
        </p:blipFill>
        <p:spPr>
          <a:xfrm>
            <a:off x="8459200" y="700679"/>
            <a:ext cx="2772177" cy="957925"/>
          </a:xfrm>
          <a:prstGeom prst="rect">
            <a:avLst/>
          </a:prstGeom>
        </p:spPr>
      </p:pic>
    </p:spTree>
    <p:extLst>
      <p:ext uri="{BB962C8B-B14F-4D97-AF65-F5344CB8AC3E}">
        <p14:creationId xmlns:p14="http://schemas.microsoft.com/office/powerpoint/2010/main" val="8617667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3920</Words>
  <Application>Microsoft Office PowerPoint</Application>
  <PresentationFormat>宽屏</PresentationFormat>
  <Paragraphs>471</Paragraphs>
  <Slides>39</Slides>
  <Notes>38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Gilroy</vt:lpstr>
      <vt:lpstr>等线</vt:lpstr>
      <vt:lpstr>等线 Light</vt:lpstr>
      <vt:lpstr>Arial</vt:lpstr>
      <vt:lpstr>Calibri</vt:lpstr>
      <vt:lpstr>Cambria Math</vt:lpstr>
      <vt:lpstr>Helvetica</vt:lpstr>
      <vt:lpstr>Poppins</vt:lpstr>
      <vt:lpstr>Times New Roman</vt:lpstr>
      <vt:lpstr>Work Sans</vt:lpstr>
      <vt:lpstr>Office 主题​​</vt:lpstr>
      <vt:lpstr>Deep Learning</vt:lpstr>
      <vt:lpstr>Outline</vt:lpstr>
      <vt:lpstr>Sequence Modeling and RNN</vt:lpstr>
      <vt:lpstr>Sequence Modeling and RNN</vt:lpstr>
      <vt:lpstr>Sequence Modeling and RNN</vt:lpstr>
      <vt:lpstr>Sequence Modeling and RNN</vt:lpstr>
      <vt:lpstr>Sequence Modeling and RNN</vt:lpstr>
      <vt:lpstr>Attention Mechanism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Attention Map Visualization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Haitao LIN 林海涛</dc:creator>
  <cp:lastModifiedBy>Haitao LIN 林海涛</cp:lastModifiedBy>
  <cp:revision>79</cp:revision>
  <dcterms:created xsi:type="dcterms:W3CDTF">2023-03-16T08:25:54Z</dcterms:created>
  <dcterms:modified xsi:type="dcterms:W3CDTF">2023-03-28T10:23:19Z</dcterms:modified>
</cp:coreProperties>
</file>